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93455" r:id="rId4"/>
  </p:sldMasterIdLst>
  <p:notesMasterIdLst>
    <p:notesMasterId r:id="rId33"/>
  </p:notesMasterIdLst>
  <p:handoutMasterIdLst>
    <p:handoutMasterId r:id="rId34"/>
  </p:handoutMasterIdLst>
  <p:sldIdLst>
    <p:sldId id="256" r:id="rId5"/>
    <p:sldId id="270" r:id="rId6"/>
    <p:sldId id="259" r:id="rId7"/>
    <p:sldId id="284" r:id="rId8"/>
    <p:sldId id="260" r:id="rId9"/>
    <p:sldId id="273" r:id="rId10"/>
    <p:sldId id="272" r:id="rId11"/>
    <p:sldId id="277" r:id="rId12"/>
    <p:sldId id="289" r:id="rId13"/>
    <p:sldId id="262" r:id="rId14"/>
    <p:sldId id="264" r:id="rId15"/>
    <p:sldId id="265" r:id="rId16"/>
    <p:sldId id="285" r:id="rId17"/>
    <p:sldId id="269" r:id="rId18"/>
    <p:sldId id="266" r:id="rId19"/>
    <p:sldId id="274" r:id="rId20"/>
    <p:sldId id="275" r:id="rId21"/>
    <p:sldId id="267" r:id="rId22"/>
    <p:sldId id="271" r:id="rId23"/>
    <p:sldId id="278" r:id="rId24"/>
    <p:sldId id="283" r:id="rId25"/>
    <p:sldId id="279" r:id="rId26"/>
    <p:sldId id="280" r:id="rId27"/>
    <p:sldId id="281" r:id="rId28"/>
    <p:sldId id="282" r:id="rId29"/>
    <p:sldId id="286" r:id="rId30"/>
    <p:sldId id="287" r:id="rId31"/>
    <p:sldId id="288"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scaleToFitPaper="1" frameSlides="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23" autoAdjust="0"/>
    <p:restoredTop sz="98270" autoAdjust="0"/>
  </p:normalViewPr>
  <p:slideViewPr>
    <p:cSldViewPr snapToGrid="0" snapToObjects="1">
      <p:cViewPr varScale="1">
        <p:scale>
          <a:sx n="138" d="100"/>
          <a:sy n="138" d="100"/>
        </p:scale>
        <p:origin x="-376" y="-104"/>
      </p:cViewPr>
      <p:guideLst>
        <p:guide orient="horz" pos="216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notesMaster" Target="notesMasters/notesMaster1.xml"/><Relationship Id="rId34" Type="http://schemas.openxmlformats.org/officeDocument/2006/relationships/handoutMaster" Target="handoutMasters/handoutMaster1.xml"/><Relationship Id="rId35" Type="http://schemas.openxmlformats.org/officeDocument/2006/relationships/printerSettings" Target="printerSettings/printerSettings1.bin"/><Relationship Id="rId36" Type="http://schemas.openxmlformats.org/officeDocument/2006/relationships/presProps" Target="presProp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A986740-1D04-9644-8EB2-ABE63C5260B8}" type="datetimeFigureOut">
              <a:rPr kumimoji="1" lang="ja-JP" altLang="en-US" smtClean="0"/>
              <a:t>2017/07/19</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CB19551-DF0E-2643-9AA6-B10A496E1955}" type="slidenum">
              <a:rPr kumimoji="1" lang="ja-JP" altLang="en-US" smtClean="0"/>
              <a:t>‹#›</a:t>
            </a:fld>
            <a:endParaRPr kumimoji="1" lang="ja-JP" altLang="en-US"/>
          </a:p>
        </p:txBody>
      </p:sp>
    </p:spTree>
    <p:extLst>
      <p:ext uri="{BB962C8B-B14F-4D97-AF65-F5344CB8AC3E}">
        <p14:creationId xmlns:p14="http://schemas.microsoft.com/office/powerpoint/2010/main" val="711811815"/>
      </p:ext>
    </p:extLst>
  </p:cSld>
  <p:clrMap bg1="lt1" tx1="dk1" bg2="lt2" tx2="dk2" accent1="accent1" accent2="accent2" accent3="accent3" accent4="accent4" accent5="accent5" accent6="accent6" hlink="hlink" folHlink="folHlink"/>
  <p:hf hdr="0" ftr="0" dt="0"/>
</p:handoutMaster>
</file>

<file path=ppt/media/image1.jpg>
</file>

<file path=ppt/media/image13.png>
</file>

<file path=ppt/media/image2.jpg>
</file>

<file path=ppt/media/image25.jpg>
</file>

<file path=ppt/media/image3.png>
</file>

<file path=ppt/media/image33.jpg>
</file>

<file path=ppt/media/image34.jpg>
</file>

<file path=ppt/media/image35.png>
</file>

<file path=ppt/media/image4.png>
</file>

<file path=ppt/media/image41.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12908B7-7D3A-8A43-9CC4-E8F00ECE6624}" type="datetimeFigureOut">
              <a:rPr kumimoji="1" lang="ja-JP" altLang="en-US" smtClean="0"/>
              <a:t>2017/07/19</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B99C1B-F731-D44F-AD61-7B35FB4EB514}" type="slidenum">
              <a:rPr kumimoji="1" lang="ja-JP" altLang="en-US" smtClean="0"/>
              <a:t>‹#›</a:t>
            </a:fld>
            <a:endParaRPr kumimoji="1" lang="ja-JP" altLang="en-US"/>
          </a:p>
        </p:txBody>
      </p:sp>
    </p:spTree>
    <p:extLst>
      <p:ext uri="{BB962C8B-B14F-4D97-AF65-F5344CB8AC3E}">
        <p14:creationId xmlns:p14="http://schemas.microsoft.com/office/powerpoint/2010/main" val="173665488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kumimoji="1" sz="1200" kern="1200">
        <a:solidFill>
          <a:schemeClr val="tx1"/>
        </a:solidFill>
        <a:latin typeface="+mn-lt"/>
        <a:ea typeface="+mn-ea"/>
        <a:cs typeface="+mn-cs"/>
      </a:defRPr>
    </a:lvl1pPr>
    <a:lvl2pPr marL="457200" algn="l" defTabSz="457200" rtl="0" eaLnBrk="1" latinLnBrk="0" hangingPunct="1">
      <a:defRPr kumimoji="1" sz="1200" kern="1200">
        <a:solidFill>
          <a:schemeClr val="tx1"/>
        </a:solidFill>
        <a:latin typeface="+mn-lt"/>
        <a:ea typeface="+mn-ea"/>
        <a:cs typeface="+mn-cs"/>
      </a:defRPr>
    </a:lvl2pPr>
    <a:lvl3pPr marL="914400" algn="l" defTabSz="457200" rtl="0" eaLnBrk="1" latinLnBrk="0" hangingPunct="1">
      <a:defRPr kumimoji="1" sz="1200" kern="1200">
        <a:solidFill>
          <a:schemeClr val="tx1"/>
        </a:solidFill>
        <a:latin typeface="+mn-lt"/>
        <a:ea typeface="+mn-ea"/>
        <a:cs typeface="+mn-cs"/>
      </a:defRPr>
    </a:lvl3pPr>
    <a:lvl4pPr marL="1371600" algn="l" defTabSz="457200" rtl="0" eaLnBrk="1" latinLnBrk="0" hangingPunct="1">
      <a:defRPr kumimoji="1" sz="1200" kern="1200">
        <a:solidFill>
          <a:schemeClr val="tx1"/>
        </a:solidFill>
        <a:latin typeface="+mn-lt"/>
        <a:ea typeface="+mn-ea"/>
        <a:cs typeface="+mn-cs"/>
      </a:defRPr>
    </a:lvl4pPr>
    <a:lvl5pPr marL="1828800" algn="l" defTabSz="457200" rtl="0" eaLnBrk="1" latinLnBrk="0" hangingPunct="1">
      <a:defRPr kumimoji="1" sz="1200" kern="1200">
        <a:solidFill>
          <a:schemeClr val="tx1"/>
        </a:solidFill>
        <a:latin typeface="+mn-lt"/>
        <a:ea typeface="+mn-ea"/>
        <a:cs typeface="+mn-cs"/>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共同研究者書く</a:t>
            </a:r>
          </a:p>
          <a:p>
            <a:endParaRPr kumimoji="1" lang="ja-JP" altLang="en-US"/>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1</a:t>
            </a:fld>
            <a:endParaRPr kumimoji="1" lang="ja-JP" altLang="en-US"/>
          </a:p>
        </p:txBody>
      </p:sp>
    </p:spTree>
    <p:extLst>
      <p:ext uri="{BB962C8B-B14F-4D97-AF65-F5344CB8AC3E}">
        <p14:creationId xmlns:p14="http://schemas.microsoft.com/office/powerpoint/2010/main" val="281692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火星サイズ書く</a:t>
            </a:r>
          </a:p>
          <a:p>
            <a:r>
              <a:rPr kumimoji="1" lang="ja-JP" altLang="en-US"/>
              <a:t>→に巨大衝突</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2</a:t>
            </a:fld>
            <a:endParaRPr kumimoji="1" lang="ja-JP" altLang="en-US"/>
          </a:p>
        </p:txBody>
      </p:sp>
    </p:spTree>
    <p:extLst>
      <p:ext uri="{BB962C8B-B14F-4D97-AF65-F5344CB8AC3E}">
        <p14:creationId xmlns:p14="http://schemas.microsoft.com/office/powerpoint/2010/main" val="3093502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ザヘッド</a:t>
            </a:r>
          </a:p>
          <a:p>
            <a:endParaRPr kumimoji="1" lang="ja-JP" altLang="en-US"/>
          </a:p>
          <a:p>
            <a:r>
              <a:rPr kumimoji="1" lang="ja-JP" altLang="en-US"/>
              <a:t>cold disk</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3</a:t>
            </a:fld>
            <a:endParaRPr kumimoji="1" lang="ja-JP" altLang="en-US"/>
          </a:p>
        </p:txBody>
      </p:sp>
    </p:spTree>
    <p:extLst>
      <p:ext uri="{BB962C8B-B14F-4D97-AF65-F5344CB8AC3E}">
        <p14:creationId xmlns:p14="http://schemas.microsoft.com/office/powerpoint/2010/main" val="2134693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最終　惑星むずかしい</a:t>
            </a:r>
          </a:p>
          <a:p>
            <a:endParaRPr kumimoji="1" lang="ja-JP" altLang="en-US"/>
          </a:p>
          <a:p>
            <a:endParaRPr kumimoji="1" lang="ja-JP" altLang="en-US"/>
          </a:p>
          <a:p>
            <a:r>
              <a:rPr kumimoji="1" lang="ja-JP" altLang="en-US"/>
              <a:t>小さいものも追いたい</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5</a:t>
            </a:fld>
            <a:endParaRPr kumimoji="1" lang="ja-JP" altLang="en-US"/>
          </a:p>
        </p:txBody>
      </p:sp>
    </p:spTree>
    <p:extLst>
      <p:ext uri="{BB962C8B-B14F-4D97-AF65-F5344CB8AC3E}">
        <p14:creationId xmlns:p14="http://schemas.microsoft.com/office/powerpoint/2010/main" val="2018943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μmサイズ</a:t>
            </a:r>
          </a:p>
          <a:p>
            <a:r>
              <a:rPr kumimoji="1" lang="ja-JP" altLang="en-US"/>
              <a:t>詳しくかかなくてもいいかも</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19</a:t>
            </a:fld>
            <a:endParaRPr kumimoji="1" lang="ja-JP" altLang="en-US"/>
          </a:p>
        </p:txBody>
      </p:sp>
    </p:spTree>
    <p:extLst>
      <p:ext uri="{BB962C8B-B14F-4D97-AF65-F5344CB8AC3E}">
        <p14:creationId xmlns:p14="http://schemas.microsoft.com/office/powerpoint/2010/main" val="2922915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r>
              <a:rPr lang="en-US" altLang="ja-JP" smtClean="0"/>
              <a:t>2017/07/27</a:t>
            </a:r>
            <a:endParaRPr lang="en-US" dirty="0"/>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r>
              <a:rPr lang="en-US" altLang="ja-JP" smtClean="0"/>
              <a:t>2017/07/27</a:t>
            </a:r>
            <a:endParaRPr lang="en-US"/>
          </a:p>
        </p:txBody>
      </p:sp>
      <p:sp>
        <p:nvSpPr>
          <p:cNvPr id="8" name="Footer Placeholder 7"/>
          <p:cNvSpPr>
            <a:spLocks noGrp="1"/>
          </p:cNvSpPr>
          <p:nvPr>
            <p:ph type="ftr" sz="quarter" idx="11"/>
          </p:nvPr>
        </p:nvSpPr>
        <p:spPr/>
        <p:txBody>
          <a:bodyPr/>
          <a:lstStyle/>
          <a:p>
            <a:r>
              <a:rPr lang="ja-JP" altLang="en-US" smtClean="0"/>
              <a:t>夏の学校　星形成・惑星系分科会</a:t>
            </a:r>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altLang="ja-JP" smtClean="0"/>
              <a:t>2017/07/27</a:t>
            </a:r>
            <a:endParaRPr lang="en-US"/>
          </a:p>
        </p:txBody>
      </p:sp>
      <p:sp>
        <p:nvSpPr>
          <p:cNvPr id="4" name="Footer Placeholder 3"/>
          <p:cNvSpPr>
            <a:spLocks noGrp="1"/>
          </p:cNvSpPr>
          <p:nvPr>
            <p:ph type="ftr" sz="quarter" idx="11"/>
          </p:nvPr>
        </p:nvSpPr>
        <p:spPr/>
        <p:txBody>
          <a:bodyPr/>
          <a:lstStyle/>
          <a:p>
            <a:r>
              <a:rPr lang="ja-JP" altLang="en-US" smtClean="0"/>
              <a:t>夏の学校　星形成・惑星系分科会</a:t>
            </a:r>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ja-JP" smtClean="0"/>
              <a:t>2017/07/27</a:t>
            </a:r>
            <a:endParaRPr lang="en-US"/>
          </a:p>
        </p:txBody>
      </p:sp>
      <p:sp>
        <p:nvSpPr>
          <p:cNvPr id="3" name="Footer Placeholder 2"/>
          <p:cNvSpPr>
            <a:spLocks noGrp="1"/>
          </p:cNvSpPr>
          <p:nvPr>
            <p:ph type="ftr" sz="quarter" idx="11"/>
          </p:nvPr>
        </p:nvSpPr>
        <p:spPr/>
        <p:txBody>
          <a:bodyPr/>
          <a:lstStyle/>
          <a:p>
            <a:r>
              <a:rPr lang="ja-JP" altLang="en-US" smtClean="0"/>
              <a:t>夏の学校　星形成・惑星系分科会</a:t>
            </a:r>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正方形/長方形 7"/>
          <p:cNvSpPr/>
          <p:nvPr userDrawn="1"/>
        </p:nvSpPr>
        <p:spPr>
          <a:xfrm>
            <a:off x="0" y="0"/>
            <a:ext cx="9144000" cy="691842"/>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 name="正方形/長方形 8"/>
          <p:cNvSpPr/>
          <p:nvPr userDrawn="1"/>
        </p:nvSpPr>
        <p:spPr>
          <a:xfrm>
            <a:off x="0" y="6492875"/>
            <a:ext cx="9144000" cy="374601"/>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 name="Title Placeholder 1"/>
          <p:cNvSpPr>
            <a:spLocks noGrp="1"/>
          </p:cNvSpPr>
          <p:nvPr>
            <p:ph type="title"/>
          </p:nvPr>
        </p:nvSpPr>
        <p:spPr>
          <a:xfrm>
            <a:off x="0" y="0"/>
            <a:ext cx="9144000" cy="691842"/>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0" y="6492875"/>
            <a:ext cx="2133600" cy="365125"/>
          </a:xfrm>
          <a:prstGeom prst="rect">
            <a:avLst/>
          </a:prstGeom>
        </p:spPr>
        <p:txBody>
          <a:bodyPr vert="horz" lIns="91440" tIns="45720" rIns="91440" bIns="45720" rtlCol="0" anchor="ctr"/>
          <a:lstStyle>
            <a:lvl1pPr algn="l">
              <a:defRPr sz="1200" b="1">
                <a:solidFill>
                  <a:srgbClr val="000000"/>
                </a:solidFill>
                <a:latin typeface="Helvetica"/>
                <a:cs typeface="Helvetica"/>
              </a:defRPr>
            </a:lvl1pPr>
          </a:lstStyle>
          <a:p>
            <a:r>
              <a:rPr lang="en-US" altLang="ja-JP" smtClean="0"/>
              <a:t>2017/07/27</a:t>
            </a:r>
            <a:endParaRPr lang="en-US" dirty="0"/>
          </a:p>
        </p:txBody>
      </p:sp>
      <p:sp>
        <p:nvSpPr>
          <p:cNvPr id="5" name="Footer Placeholder 4"/>
          <p:cNvSpPr>
            <a:spLocks noGrp="1"/>
          </p:cNvSpPr>
          <p:nvPr>
            <p:ph type="ftr" sz="quarter" idx="3"/>
          </p:nvPr>
        </p:nvSpPr>
        <p:spPr>
          <a:xfrm>
            <a:off x="3124200" y="6492875"/>
            <a:ext cx="2895600" cy="365125"/>
          </a:xfrm>
          <a:prstGeom prst="rect">
            <a:avLst/>
          </a:prstGeom>
        </p:spPr>
        <p:txBody>
          <a:bodyPr vert="horz" lIns="91440" tIns="45720" rIns="91440" bIns="45720" rtlCol="0" anchor="ctr"/>
          <a:lstStyle>
            <a:lvl1pPr algn="ctr">
              <a:defRPr sz="1200" b="1">
                <a:solidFill>
                  <a:srgbClr val="000000"/>
                </a:solidFill>
              </a:defRPr>
            </a:lvl1pPr>
          </a:lstStyle>
          <a:p>
            <a:r>
              <a:rPr lang="ja-JP" altLang="en-US" dirty="0" smtClean="0"/>
              <a:t>夏の学校　星形成・惑星系分科会</a:t>
            </a:r>
            <a:endParaRPr lang="en-US" dirty="0"/>
          </a:p>
        </p:txBody>
      </p:sp>
      <p:sp>
        <p:nvSpPr>
          <p:cNvPr id="6" name="Slide Number Placeholder 5"/>
          <p:cNvSpPr>
            <a:spLocks noGrp="1"/>
          </p:cNvSpPr>
          <p:nvPr>
            <p:ph type="sldNum" sz="quarter" idx="4"/>
          </p:nvPr>
        </p:nvSpPr>
        <p:spPr>
          <a:xfrm>
            <a:off x="7010400" y="6492875"/>
            <a:ext cx="2133600" cy="365125"/>
          </a:xfrm>
          <a:prstGeom prst="rect">
            <a:avLst/>
          </a:prstGeom>
        </p:spPr>
        <p:txBody>
          <a:bodyPr vert="horz" lIns="91440" tIns="45720" rIns="91440" bIns="45720" rtlCol="0" anchor="ctr"/>
          <a:lstStyle>
            <a:lvl1pPr algn="r">
              <a:defRPr sz="1200" b="1">
                <a:solidFill>
                  <a:srgbClr val="000000"/>
                </a:solidFill>
                <a:latin typeface="Helvetica"/>
                <a:cs typeface="Helvetica"/>
              </a:defRPr>
            </a:lvl1p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 id="2147493465" r:id="rId10"/>
    <p:sldLayoutId id="2147493466" r:id="rId11"/>
  </p:sldLayoutIdLst>
  <p:hf hdr="0"/>
  <p:txStyles>
    <p:titleStyle>
      <a:lvl1pPr algn="ctr" defTabSz="457200" rtl="0" eaLnBrk="1" latinLnBrk="0" hangingPunct="1">
        <a:spcBef>
          <a:spcPct val="0"/>
        </a:spcBef>
        <a:buNone/>
        <a:defRPr sz="4400" b="1" kern="1200">
          <a:solidFill>
            <a:schemeClr val="tx1"/>
          </a:solidFill>
          <a:latin typeface="+mj-ea"/>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e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e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e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e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e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s>
</file>

<file path=ppt/slides/_rels/slide19.xml.rels><?xml version="1.0" encoding="UTF-8" standalone="yes"?>
<Relationships xmlns="http://schemas.openxmlformats.org/package/2006/relationships"><Relationship Id="rId3" Type="http://schemas.openxmlformats.org/officeDocument/2006/relationships/image" Target="../media/image30.emf"/><Relationship Id="rId4" Type="http://schemas.openxmlformats.org/officeDocument/2006/relationships/image" Target="../media/image31.emf"/><Relationship Id="rId5" Type="http://schemas.openxmlformats.org/officeDocument/2006/relationships/image" Target="../media/image32.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34.jpg"/><Relationship Id="rId4" Type="http://schemas.openxmlformats.org/officeDocument/2006/relationships/image" Target="../media/image35.png"/><Relationship Id="rId1" Type="http://schemas.openxmlformats.org/officeDocument/2006/relationships/slideLayout" Target="../slideLayouts/slideLayout2.xml"/><Relationship Id="rId2" Type="http://schemas.openxmlformats.org/officeDocument/2006/relationships/image" Target="../media/image33.jpg"/></Relationships>
</file>

<file path=ppt/slides/_rels/slide21.xml.rels><?xml version="1.0" encoding="UTF-8" standalone="yes"?>
<Relationships xmlns="http://schemas.openxmlformats.org/package/2006/relationships"><Relationship Id="rId3" Type="http://schemas.openxmlformats.org/officeDocument/2006/relationships/image" Target="../media/image37.emf"/><Relationship Id="rId4" Type="http://schemas.openxmlformats.org/officeDocument/2006/relationships/image" Target="../media/image38.emf"/><Relationship Id="rId5" Type="http://schemas.openxmlformats.org/officeDocument/2006/relationships/image" Target="../media/image39.emf"/><Relationship Id="rId6" Type="http://schemas.openxmlformats.org/officeDocument/2006/relationships/image" Target="../media/image40.emf"/><Relationship Id="rId7" Type="http://schemas.openxmlformats.org/officeDocument/2006/relationships/image" Target="../media/image41.png"/><Relationship Id="rId8" Type="http://schemas.openxmlformats.org/officeDocument/2006/relationships/image" Target="../media/image42.emf"/><Relationship Id="rId1" Type="http://schemas.openxmlformats.org/officeDocument/2006/relationships/slideLayout" Target="../slideLayouts/slideLayout2.xml"/><Relationship Id="rId2" Type="http://schemas.openxmlformats.org/officeDocument/2006/relationships/image" Target="../media/image36.emf"/></Relationships>
</file>

<file path=ppt/slides/_rels/slide22.xml.rels><?xml version="1.0" encoding="UTF-8" standalone="yes"?>
<Relationships xmlns="http://schemas.openxmlformats.org/package/2006/relationships"><Relationship Id="rId3" Type="http://schemas.openxmlformats.org/officeDocument/2006/relationships/image" Target="../media/image44.emf"/><Relationship Id="rId4" Type="http://schemas.openxmlformats.org/officeDocument/2006/relationships/image" Target="../media/image45.emf"/><Relationship Id="rId5" Type="http://schemas.openxmlformats.org/officeDocument/2006/relationships/image" Target="../media/image46.emf"/><Relationship Id="rId6" Type="http://schemas.openxmlformats.org/officeDocument/2006/relationships/image" Target="../media/image47.emf"/><Relationship Id="rId7" Type="http://schemas.openxmlformats.org/officeDocument/2006/relationships/image" Target="../media/image48.emf"/><Relationship Id="rId8" Type="http://schemas.openxmlformats.org/officeDocument/2006/relationships/image" Target="../media/image49.emf"/><Relationship Id="rId9" Type="http://schemas.openxmlformats.org/officeDocument/2006/relationships/image" Target="../media/image50.emf"/><Relationship Id="rId10" Type="http://schemas.openxmlformats.org/officeDocument/2006/relationships/image" Target="../media/image51.emf"/><Relationship Id="rId11" Type="http://schemas.openxmlformats.org/officeDocument/2006/relationships/image" Target="../media/image52.emf"/><Relationship Id="rId1" Type="http://schemas.openxmlformats.org/officeDocument/2006/relationships/slideLayout" Target="../slideLayouts/slideLayout2.xml"/><Relationship Id="rId2" Type="http://schemas.openxmlformats.org/officeDocument/2006/relationships/image" Target="../media/image43.emf"/></Relationships>
</file>

<file path=ppt/slides/_rels/slide23.xml.rels><?xml version="1.0" encoding="UTF-8" standalone="yes"?>
<Relationships xmlns="http://schemas.openxmlformats.org/package/2006/relationships"><Relationship Id="rId3" Type="http://schemas.openxmlformats.org/officeDocument/2006/relationships/image" Target="../media/image54.emf"/><Relationship Id="rId4" Type="http://schemas.openxmlformats.org/officeDocument/2006/relationships/image" Target="../media/image55.emf"/><Relationship Id="rId5" Type="http://schemas.openxmlformats.org/officeDocument/2006/relationships/image" Target="../media/image56.emf"/><Relationship Id="rId6" Type="http://schemas.openxmlformats.org/officeDocument/2006/relationships/image" Target="../media/image57.emf"/><Relationship Id="rId7" Type="http://schemas.openxmlformats.org/officeDocument/2006/relationships/image" Target="../media/image58.emf"/><Relationship Id="rId8" Type="http://schemas.openxmlformats.org/officeDocument/2006/relationships/image" Target="../media/image59.emf"/><Relationship Id="rId9" Type="http://schemas.openxmlformats.org/officeDocument/2006/relationships/image" Target="../media/image60.emf"/><Relationship Id="rId1" Type="http://schemas.openxmlformats.org/officeDocument/2006/relationships/slideLayout" Target="../slideLayouts/slideLayout2.xml"/><Relationship Id="rId2" Type="http://schemas.openxmlformats.org/officeDocument/2006/relationships/image" Target="../media/image53.emf"/></Relationships>
</file>

<file path=ppt/slides/_rels/slide24.xml.rels><?xml version="1.0" encoding="UTF-8" standalone="yes"?>
<Relationships xmlns="http://schemas.openxmlformats.org/package/2006/relationships"><Relationship Id="rId3" Type="http://schemas.openxmlformats.org/officeDocument/2006/relationships/image" Target="../media/image62.emf"/><Relationship Id="rId4" Type="http://schemas.openxmlformats.org/officeDocument/2006/relationships/image" Target="../media/image63.emf"/><Relationship Id="rId5" Type="http://schemas.openxmlformats.org/officeDocument/2006/relationships/image" Target="../media/image64.emf"/><Relationship Id="rId6" Type="http://schemas.openxmlformats.org/officeDocument/2006/relationships/image" Target="../media/image65.emf"/><Relationship Id="rId7" Type="http://schemas.openxmlformats.org/officeDocument/2006/relationships/image" Target="../media/image49.emf"/><Relationship Id="rId8" Type="http://schemas.openxmlformats.org/officeDocument/2006/relationships/image" Target="../media/image50.emf"/><Relationship Id="rId1" Type="http://schemas.openxmlformats.org/officeDocument/2006/relationships/slideLayout" Target="../slideLayouts/slideLayout2.xml"/><Relationship Id="rId2" Type="http://schemas.openxmlformats.org/officeDocument/2006/relationships/image" Target="../media/image61.emf"/></Relationships>
</file>

<file path=ppt/slides/_rels/slide25.xml.rels><?xml version="1.0" encoding="UTF-8" standalone="yes"?>
<Relationships xmlns="http://schemas.openxmlformats.org/package/2006/relationships"><Relationship Id="rId11" Type="http://schemas.openxmlformats.org/officeDocument/2006/relationships/image" Target="../media/image75.emf"/><Relationship Id="rId12" Type="http://schemas.openxmlformats.org/officeDocument/2006/relationships/image" Target="../media/image76.emf"/><Relationship Id="rId13" Type="http://schemas.openxmlformats.org/officeDocument/2006/relationships/image" Target="../media/image77.emf"/><Relationship Id="rId14" Type="http://schemas.openxmlformats.org/officeDocument/2006/relationships/image" Target="../media/image78.emf"/><Relationship Id="rId15" Type="http://schemas.openxmlformats.org/officeDocument/2006/relationships/image" Target="../media/image79.emf"/><Relationship Id="rId1" Type="http://schemas.openxmlformats.org/officeDocument/2006/relationships/slideLayout" Target="../slideLayouts/slideLayout2.xml"/><Relationship Id="rId2" Type="http://schemas.openxmlformats.org/officeDocument/2006/relationships/image" Target="../media/image66.emf"/><Relationship Id="rId3" Type="http://schemas.openxmlformats.org/officeDocument/2006/relationships/image" Target="../media/image67.emf"/><Relationship Id="rId4" Type="http://schemas.openxmlformats.org/officeDocument/2006/relationships/image" Target="../media/image68.emf"/><Relationship Id="rId5" Type="http://schemas.openxmlformats.org/officeDocument/2006/relationships/image" Target="../media/image69.emf"/><Relationship Id="rId6" Type="http://schemas.openxmlformats.org/officeDocument/2006/relationships/image" Target="../media/image70.emf"/><Relationship Id="rId7" Type="http://schemas.openxmlformats.org/officeDocument/2006/relationships/image" Target="../media/image71.emf"/><Relationship Id="rId8" Type="http://schemas.openxmlformats.org/officeDocument/2006/relationships/image" Target="../media/image72.emf"/><Relationship Id="rId9" Type="http://schemas.openxmlformats.org/officeDocument/2006/relationships/image" Target="../media/image73.emf"/><Relationship Id="rId10" Type="http://schemas.openxmlformats.org/officeDocument/2006/relationships/image" Target="../media/image74.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0.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1.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7" Type="http://schemas.openxmlformats.org/officeDocument/2006/relationships/image" Target="../media/image11.emf"/><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emf"/><Relationship Id="rId5" Type="http://schemas.openxmlformats.org/officeDocument/2006/relationships/image" Target="../media/image15.emf"/><Relationship Id="rId6" Type="http://schemas.openxmlformats.org/officeDocument/2006/relationships/image" Target="../media/image16.emf"/><Relationship Id="rId7" Type="http://schemas.openxmlformats.org/officeDocument/2006/relationships/image" Target="../media/image17.emf"/><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9.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6" Type="http://schemas.openxmlformats.org/officeDocument/2006/relationships/image" Target="../media/image22.emf"/><Relationship Id="rId1" Type="http://schemas.openxmlformats.org/officeDocument/2006/relationships/slideLayout" Target="../slideLayouts/slideLayout2.xml"/><Relationship Id="rId2"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708471"/>
            <a:ext cx="9144000" cy="1627232"/>
          </a:xfrm>
        </p:spPr>
        <p:txBody>
          <a:bodyPr>
            <a:normAutofit/>
          </a:bodyPr>
          <a:lstStyle/>
          <a:p>
            <a:r>
              <a:rPr kumimoji="1" lang="ja-JP" altLang="en-US" dirty="0" smtClean="0">
                <a:latin typeface="+mj-ea"/>
                <a:cs typeface="Helvetica"/>
              </a:rPr>
              <a:t>巨大衝突ステージにおける</a:t>
            </a:r>
            <a:r>
              <a:rPr kumimoji="1" lang="en-US" altLang="ja-JP" dirty="0" smtClean="0">
                <a:latin typeface="+mj-ea"/>
                <a:cs typeface="Helvetica"/>
              </a:rPr>
              <a:t/>
            </a:r>
            <a:br>
              <a:rPr kumimoji="1" lang="en-US" altLang="ja-JP" dirty="0" smtClean="0">
                <a:latin typeface="+mj-ea"/>
                <a:cs typeface="Helvetica"/>
              </a:rPr>
            </a:br>
            <a:r>
              <a:rPr kumimoji="1" lang="ja-JP" altLang="en-US" dirty="0" smtClean="0">
                <a:latin typeface="+mj-ea"/>
                <a:cs typeface="Helvetica"/>
              </a:rPr>
              <a:t>衝突破壊の重要性</a:t>
            </a:r>
            <a:endParaRPr kumimoji="1" lang="ja-JP" altLang="en-US" sz="3100" dirty="0">
              <a:latin typeface="+mj-ea"/>
              <a:cs typeface="Helvetica"/>
            </a:endParaRPr>
          </a:p>
        </p:txBody>
      </p:sp>
      <p:sp>
        <p:nvSpPr>
          <p:cNvPr id="3" name="サブタイトル 2"/>
          <p:cNvSpPr>
            <a:spLocks noGrp="1"/>
          </p:cNvSpPr>
          <p:nvPr>
            <p:ph type="subTitle" idx="1"/>
          </p:nvPr>
        </p:nvSpPr>
        <p:spPr>
          <a:xfrm>
            <a:off x="429091" y="3040716"/>
            <a:ext cx="8204287" cy="914373"/>
          </a:xfrm>
        </p:spPr>
        <p:txBody>
          <a:bodyPr>
            <a:normAutofit fontScale="92500" lnSpcReduction="10000"/>
          </a:bodyPr>
          <a:lstStyle/>
          <a:p>
            <a:pPr algn="r"/>
            <a:r>
              <a:rPr kumimoji="1" lang="ja-JP" altLang="en-US" dirty="0">
                <a:solidFill>
                  <a:schemeClr val="tx1"/>
                </a:solidFill>
                <a:latin typeface="+mj-ea"/>
              </a:rPr>
              <a:t>磯谷和</a:t>
            </a:r>
            <a:r>
              <a:rPr kumimoji="1" lang="ja-JP" altLang="en-US" dirty="0" smtClean="0">
                <a:solidFill>
                  <a:schemeClr val="tx1"/>
                </a:solidFill>
                <a:latin typeface="+mj-ea"/>
              </a:rPr>
              <a:t>秀</a:t>
            </a:r>
            <a:r>
              <a:rPr kumimoji="1" lang="en-US" altLang="ja-JP" dirty="0">
                <a:solidFill>
                  <a:schemeClr val="tx1"/>
                </a:solidFill>
                <a:latin typeface="+mj-ea"/>
              </a:rPr>
              <a:t>(</a:t>
            </a:r>
            <a:r>
              <a:rPr kumimoji="1" lang="ja-JP" altLang="en-US" dirty="0" smtClean="0">
                <a:solidFill>
                  <a:schemeClr val="tx1"/>
                </a:solidFill>
                <a:latin typeface="+mj-ea"/>
              </a:rPr>
              <a:t>名古屋大</a:t>
            </a:r>
            <a:r>
              <a:rPr kumimoji="1" lang="en-US" altLang="ja-JP" dirty="0" smtClean="0">
                <a:solidFill>
                  <a:schemeClr val="tx1"/>
                </a:solidFill>
                <a:latin typeface="+mj-ea"/>
              </a:rPr>
              <a:t> </a:t>
            </a:r>
            <a:r>
              <a:rPr kumimoji="1" lang="en-US" altLang="ja-JP" dirty="0" smtClean="0">
                <a:solidFill>
                  <a:schemeClr val="tx1"/>
                </a:solidFill>
                <a:latin typeface="Helvetica"/>
                <a:cs typeface="Helvetica"/>
              </a:rPr>
              <a:t>Ta</a:t>
            </a:r>
            <a:r>
              <a:rPr kumimoji="1" lang="ja-JP" altLang="en-US" dirty="0" smtClean="0">
                <a:solidFill>
                  <a:schemeClr val="tx1"/>
                </a:solidFill>
                <a:latin typeface="+mj-ea"/>
              </a:rPr>
              <a:t>研</a:t>
            </a:r>
            <a:r>
              <a:rPr kumimoji="1" lang="en-US" altLang="ja-JP" dirty="0" smtClean="0">
                <a:solidFill>
                  <a:schemeClr val="tx1"/>
                </a:solidFill>
                <a:latin typeface="+mj-ea"/>
              </a:rPr>
              <a:t> </a:t>
            </a:r>
            <a:r>
              <a:rPr kumimoji="1" lang="en-US" altLang="ja-JP" dirty="0" smtClean="0">
                <a:solidFill>
                  <a:schemeClr val="tx1"/>
                </a:solidFill>
                <a:latin typeface="Helvetica"/>
                <a:cs typeface="Helvetica"/>
              </a:rPr>
              <a:t>M1</a:t>
            </a:r>
            <a:r>
              <a:rPr kumimoji="1" lang="en-US" altLang="ja-JP" dirty="0">
                <a:solidFill>
                  <a:schemeClr val="tx1"/>
                </a:solidFill>
                <a:latin typeface="+mj-ea"/>
              </a:rPr>
              <a:t>)</a:t>
            </a:r>
            <a:endParaRPr kumimoji="1" lang="en-US" altLang="ja-JP" dirty="0">
              <a:solidFill>
                <a:schemeClr val="tx1"/>
              </a:solidFill>
              <a:latin typeface="+mj-ea"/>
            </a:endParaRPr>
          </a:p>
          <a:p>
            <a:pPr algn="r"/>
            <a:r>
              <a:rPr kumimoji="1" lang="ja-JP" altLang="en-US" sz="2600" dirty="0" smtClean="0">
                <a:solidFill>
                  <a:schemeClr val="tx1"/>
                </a:solidFill>
                <a:latin typeface="+mj-ea"/>
                <a:ea typeface="+mj-ea"/>
              </a:rPr>
              <a:t>指導</a:t>
            </a:r>
            <a:r>
              <a:rPr kumimoji="1" lang="ja-JP" altLang="en-US" sz="2600" dirty="0" smtClean="0">
                <a:solidFill>
                  <a:schemeClr val="tx1"/>
                </a:solidFill>
                <a:latin typeface="+mj-ea"/>
                <a:ea typeface="+mj-ea"/>
              </a:rPr>
              <a:t>教官</a:t>
            </a:r>
            <a:r>
              <a:rPr kumimoji="1" lang="en-US" altLang="ja-JP" sz="2600" dirty="0" smtClean="0">
                <a:solidFill>
                  <a:schemeClr val="tx1"/>
                </a:solidFill>
                <a:latin typeface="+mj-ea"/>
                <a:ea typeface="+mj-ea"/>
              </a:rPr>
              <a:t> </a:t>
            </a:r>
            <a:r>
              <a:rPr kumimoji="1" lang="ja-JP" altLang="en-US" sz="2600" dirty="0" smtClean="0">
                <a:solidFill>
                  <a:schemeClr val="tx1"/>
                </a:solidFill>
                <a:latin typeface="+mj-ea"/>
                <a:ea typeface="+mj-ea"/>
              </a:rPr>
              <a:t>小林</a:t>
            </a:r>
            <a:r>
              <a:rPr kumimoji="1" lang="ja-JP" altLang="en-US" sz="2600" dirty="0" smtClean="0">
                <a:solidFill>
                  <a:schemeClr val="tx1"/>
                </a:solidFill>
                <a:latin typeface="+mj-ea"/>
                <a:ea typeface="+mj-ea"/>
              </a:rPr>
              <a:t>浩</a:t>
            </a:r>
            <a:endParaRPr kumimoji="1" lang="ja-JP" altLang="en-US" sz="2600" dirty="0">
              <a:solidFill>
                <a:schemeClr val="tx1"/>
              </a:solidFill>
              <a:latin typeface="+mj-ea"/>
              <a:ea typeface="+mj-ea"/>
            </a:endParaRPr>
          </a:p>
        </p:txBody>
      </p:sp>
      <p:sp>
        <p:nvSpPr>
          <p:cNvPr id="7" name="テキスト ボックス 6"/>
          <p:cNvSpPr txBox="1"/>
          <p:nvPr/>
        </p:nvSpPr>
        <p:spPr>
          <a:xfrm>
            <a:off x="394763" y="2370025"/>
            <a:ext cx="8366393" cy="523220"/>
          </a:xfrm>
          <a:prstGeom prst="rect">
            <a:avLst/>
          </a:prstGeom>
          <a:noFill/>
        </p:spPr>
        <p:txBody>
          <a:bodyPr wrap="none" rtlCol="0">
            <a:spAutoFit/>
          </a:bodyPr>
          <a:lstStyle/>
          <a:p>
            <a:r>
              <a:rPr kumimoji="1" lang="en-US" altLang="ja-JP" sz="2800" b="1" dirty="0">
                <a:latin typeface="+mj-ea"/>
                <a:ea typeface="+mj-ea"/>
                <a:cs typeface="Helvetica"/>
              </a:rPr>
              <a:t>N</a:t>
            </a:r>
            <a:r>
              <a:rPr kumimoji="1" lang="ja-JP" altLang="en-US" sz="2800" b="1" dirty="0">
                <a:latin typeface="+mj-ea"/>
                <a:ea typeface="+mj-ea"/>
                <a:cs typeface="Helvetica"/>
              </a:rPr>
              <a:t>体計算・統計的手法のハイブリッドコードの開発</a:t>
            </a:r>
            <a:endParaRPr kumimoji="1" lang="ja-JP" altLang="en-US" sz="2800" b="1" dirty="0">
              <a:latin typeface="+mj-ea"/>
              <a:ea typeface="+mj-ea"/>
            </a:endParaRPr>
          </a:p>
        </p:txBody>
      </p:sp>
      <p:sp>
        <p:nvSpPr>
          <p:cNvPr id="8" name="テキスト ボックス 7"/>
          <p:cNvSpPr txBox="1"/>
          <p:nvPr/>
        </p:nvSpPr>
        <p:spPr>
          <a:xfrm>
            <a:off x="5175204" y="6211078"/>
            <a:ext cx="2379778" cy="307777"/>
          </a:xfrm>
          <a:prstGeom prst="rect">
            <a:avLst/>
          </a:prstGeom>
          <a:noFill/>
        </p:spPr>
        <p:txBody>
          <a:bodyPr wrap="none" rtlCol="0">
            <a:spAutoFit/>
          </a:bodyPr>
          <a:lstStyle/>
          <a:p>
            <a:r>
              <a:rPr lang="en-US" altLang="ja-JP" sz="1400" dirty="0" smtClean="0">
                <a:latin typeface="Helvetica"/>
                <a:cs typeface="Helvetica"/>
              </a:rPr>
              <a:t>Credit : NASA</a:t>
            </a:r>
            <a:r>
              <a:rPr lang="en-US" altLang="ja-JP" sz="1400" dirty="0">
                <a:latin typeface="Helvetica"/>
                <a:cs typeface="Helvetica"/>
              </a:rPr>
              <a:t>/JPL-Caltech </a:t>
            </a:r>
            <a:endParaRPr kumimoji="1" lang="ja-JP" altLang="en-US" sz="1400" dirty="0">
              <a:latin typeface="Helvetica"/>
              <a:cs typeface="Helvetica"/>
            </a:endParaRPr>
          </a:p>
        </p:txBody>
      </p:sp>
      <p:pic>
        <p:nvPicPr>
          <p:cNvPr id="9" name="図 8" descr="103362main_spitzer-distantsystem-brows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6754" y="4024729"/>
            <a:ext cx="3886842" cy="2186349"/>
          </a:xfrm>
          <a:prstGeom prst="rect">
            <a:avLst/>
          </a:prstGeom>
        </p:spPr>
      </p:pic>
      <p:pic>
        <p:nvPicPr>
          <p:cNvPr id="4" name="図 3" descr="an-artists-rendering-of-what-the-environment-around-pleiades-star-hd-23514-might-look-like-as-two-planets-collide.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8671" y="4026015"/>
            <a:ext cx="2825219" cy="2185063"/>
          </a:xfrm>
          <a:prstGeom prst="rect">
            <a:avLst/>
          </a:prstGeom>
        </p:spPr>
      </p:pic>
      <p:sp>
        <p:nvSpPr>
          <p:cNvPr id="5" name="テキスト ボックス 4"/>
          <p:cNvSpPr txBox="1"/>
          <p:nvPr/>
        </p:nvSpPr>
        <p:spPr>
          <a:xfrm>
            <a:off x="570565" y="6214407"/>
            <a:ext cx="3560703" cy="307777"/>
          </a:xfrm>
          <a:prstGeom prst="rect">
            <a:avLst/>
          </a:prstGeom>
          <a:noFill/>
        </p:spPr>
        <p:txBody>
          <a:bodyPr wrap="none" rtlCol="0">
            <a:spAutoFit/>
          </a:bodyPr>
          <a:lstStyle/>
          <a:p>
            <a:r>
              <a:rPr kumimoji="1" lang="en-US" altLang="ja-JP" sz="1400" dirty="0" smtClean="0">
                <a:latin typeface="Helvetica"/>
                <a:cs typeface="Helvetica"/>
              </a:rPr>
              <a:t>Credit : Gemini Observatory/Lynette Cook</a:t>
            </a:r>
            <a:endParaRPr kumimoji="1" lang="ja-JP" altLang="en-US" sz="1400" dirty="0">
              <a:latin typeface="Helvetica"/>
              <a:cs typeface="Helvetica"/>
            </a:endParaRPr>
          </a:p>
        </p:txBody>
      </p:sp>
    </p:spTree>
    <p:extLst>
      <p:ext uri="{BB962C8B-B14F-4D97-AF65-F5344CB8AC3E}">
        <p14:creationId xmlns:p14="http://schemas.microsoft.com/office/powerpoint/2010/main" val="15661153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結果</a:t>
            </a:r>
            <a:r>
              <a:rPr kumimoji="1" lang="ja-JP" altLang="en-US" dirty="0" smtClean="0"/>
              <a:t>　破片の軌道と質量の時間進化</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10</a:t>
            </a:fld>
            <a:endParaRPr lang="en-US"/>
          </a:p>
        </p:txBody>
      </p:sp>
      <p:pic>
        <p:nvPicPr>
          <p:cNvPr id="44" name="図 43" descr="L2cone30equidistant_v1011curl_OnlyPlanet_1000y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0544" y="992928"/>
            <a:ext cx="7315200" cy="5486400"/>
          </a:xfrm>
          <a:prstGeom prst="rect">
            <a:avLst/>
          </a:prstGeom>
        </p:spPr>
      </p:pic>
    </p:spTree>
    <p:extLst>
      <p:ext uri="{BB962C8B-B14F-4D97-AF65-F5344CB8AC3E}">
        <p14:creationId xmlns:p14="http://schemas.microsoft.com/office/powerpoint/2010/main" val="190884043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まとめ</a:t>
            </a:r>
            <a:endParaRPr kumimoji="1" lang="ja-JP" altLang="en-US" dirty="0"/>
          </a:p>
        </p:txBody>
      </p:sp>
      <p:sp>
        <p:nvSpPr>
          <p:cNvPr id="3" name="コンテンツ プレースホルダー 2"/>
          <p:cNvSpPr>
            <a:spLocks noGrp="1"/>
          </p:cNvSpPr>
          <p:nvPr>
            <p:ph idx="1"/>
          </p:nvPr>
        </p:nvSpPr>
        <p:spPr>
          <a:xfrm>
            <a:off x="457200" y="1287517"/>
            <a:ext cx="8229600" cy="4838646"/>
          </a:xfrm>
        </p:spPr>
        <p:txBody>
          <a:bodyPr>
            <a:normAutofit/>
          </a:bodyPr>
          <a:lstStyle/>
          <a:p>
            <a:r>
              <a:rPr kumimoji="1" lang="ja-JP" altLang="en-US" sz="2000" dirty="0" smtClean="0"/>
              <a:t>巨大衝突ステージにおいて衝突破壊は非常に重要である。</a:t>
            </a:r>
            <a:endParaRPr kumimoji="1" lang="en-US" altLang="ja-JP" sz="2000" dirty="0" smtClean="0"/>
          </a:p>
          <a:p>
            <a:endParaRPr kumimoji="1" lang="en-US" altLang="ja-JP" sz="2000" dirty="0"/>
          </a:p>
          <a:p>
            <a:r>
              <a:rPr kumimoji="1" lang="ja-JP" altLang="en-US" sz="2000" dirty="0" smtClean="0"/>
              <a:t>暖かいデブリ円盤と巨大衝突ステージの関係を理解することで、地球型惑星形成の理解につながるかもしれない。</a:t>
            </a:r>
            <a:endParaRPr kumimoji="1" lang="en-US" altLang="ja-JP" sz="2000" dirty="0" smtClean="0"/>
          </a:p>
          <a:p>
            <a:endParaRPr kumimoji="1" lang="en-US" altLang="ja-JP" sz="2000" dirty="0"/>
          </a:p>
          <a:p>
            <a:r>
              <a:rPr kumimoji="1" lang="en-US" altLang="ja-JP" sz="2000" dirty="0" smtClean="0"/>
              <a:t>N</a:t>
            </a:r>
            <a:r>
              <a:rPr kumimoji="1" lang="ja-JP" altLang="en-US" sz="2000" dirty="0" smtClean="0"/>
              <a:t>体計算と統計的手法を組み合わせたハイブリッドコードを開発し、</a:t>
            </a:r>
            <a:r>
              <a:rPr kumimoji="1" lang="ja-JP" altLang="en-US" sz="2000" dirty="0"/>
              <a:t>衝突破壊時の破片はどのように振る舞うのかを</a:t>
            </a:r>
            <a:r>
              <a:rPr kumimoji="1" lang="ja-JP" altLang="en-US" sz="2000" dirty="0" smtClean="0"/>
              <a:t>調べ</a:t>
            </a:r>
            <a:r>
              <a:rPr kumimoji="1" lang="ja-JP" altLang="en-US" sz="2000" dirty="0" smtClean="0"/>
              <a:t>た。</a:t>
            </a:r>
            <a:endParaRPr kumimoji="1" lang="en-US" altLang="ja-JP" sz="2000" dirty="0" smtClean="0"/>
          </a:p>
          <a:p>
            <a:endParaRPr kumimoji="1" lang="en-US" altLang="ja-JP" sz="2000" dirty="0" smtClean="0"/>
          </a:p>
          <a:p>
            <a:r>
              <a:rPr kumimoji="1" lang="ja-JP" altLang="en-US" sz="2000" dirty="0" smtClean="0"/>
              <a:t>今後は、</a:t>
            </a:r>
            <a:r>
              <a:rPr kumimoji="1" lang="ja-JP" altLang="en-US" sz="2000" dirty="0" smtClean="0"/>
              <a:t>複数</a:t>
            </a:r>
            <a:r>
              <a:rPr kumimoji="1" lang="ja-JP" altLang="en-US" sz="2000" dirty="0"/>
              <a:t>の原始惑星が存在し、巨大衝突が起こるたびに破片を放出するような長時間シミュレーションを行いたい</a:t>
            </a:r>
            <a:r>
              <a:rPr kumimoji="1" lang="ja-JP" altLang="en-US" sz="2000" dirty="0" smtClean="0"/>
              <a:t>。</a:t>
            </a:r>
            <a:endParaRPr kumimoji="1" lang="en-US" altLang="ja-JP" sz="2000" dirty="0"/>
          </a:p>
          <a:p>
            <a:endParaRPr kumimoji="1" lang="ja-JP" altLang="en-US" sz="1800"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11</a:t>
            </a:fld>
            <a:endParaRPr lang="en-US"/>
          </a:p>
        </p:txBody>
      </p:sp>
    </p:spTree>
    <p:extLst>
      <p:ext uri="{BB962C8B-B14F-4D97-AF65-F5344CB8AC3E}">
        <p14:creationId xmlns:p14="http://schemas.microsoft.com/office/powerpoint/2010/main" val="380246040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3" name="コンテンツ プレースホルダー 2"/>
          <p:cNvSpPr>
            <a:spLocks noGrp="1"/>
          </p:cNvSpPr>
          <p:nvPr>
            <p:ph idx="1"/>
          </p:nvPr>
        </p:nvSpPr>
        <p:spPr>
          <a:xfrm>
            <a:off x="457200" y="3114040"/>
            <a:ext cx="8229600" cy="949959"/>
          </a:xfrm>
        </p:spPr>
        <p:txBody>
          <a:bodyPr>
            <a:noAutofit/>
          </a:bodyPr>
          <a:lstStyle/>
          <a:p>
            <a:pPr marL="0" indent="0" algn="ctr">
              <a:buNone/>
            </a:pPr>
            <a:r>
              <a:rPr kumimoji="1" lang="en-US" altLang="ja-JP" sz="4000" dirty="0" smtClean="0"/>
              <a:t>Appendix</a:t>
            </a:r>
            <a:endParaRPr kumimoji="1" lang="ja-JP" altLang="en-US" sz="4000"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12</a:t>
            </a:fld>
            <a:endParaRPr lang="en-US"/>
          </a:p>
        </p:txBody>
      </p:sp>
    </p:spTree>
    <p:extLst>
      <p:ext uri="{BB962C8B-B14F-4D97-AF65-F5344CB8AC3E}">
        <p14:creationId xmlns:p14="http://schemas.microsoft.com/office/powerpoint/2010/main" val="215594224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今後の課題</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13</a:t>
            </a:fld>
            <a:endParaRPr lang="en-US"/>
          </a:p>
        </p:txBody>
      </p:sp>
      <p:sp>
        <p:nvSpPr>
          <p:cNvPr id="7" name="コンテンツ プレースホルダー 2"/>
          <p:cNvSpPr>
            <a:spLocks noGrp="1"/>
          </p:cNvSpPr>
          <p:nvPr>
            <p:ph idx="1"/>
          </p:nvPr>
        </p:nvSpPr>
        <p:spPr>
          <a:xfrm>
            <a:off x="457200" y="1287517"/>
            <a:ext cx="8229600" cy="4838646"/>
          </a:xfrm>
        </p:spPr>
        <p:txBody>
          <a:bodyPr>
            <a:normAutofit/>
          </a:bodyPr>
          <a:lstStyle/>
          <a:p>
            <a:r>
              <a:rPr kumimoji="1" lang="ja-JP" altLang="en-US" sz="1800" dirty="0" smtClean="0"/>
              <a:t>破片が原始惑星表面に近い軌道をとるような近接遭遇も、</a:t>
            </a:r>
            <a:r>
              <a:rPr kumimoji="1" lang="en-US" altLang="ja-JP" sz="1800" dirty="0" smtClean="0"/>
              <a:t>4</a:t>
            </a:r>
            <a:r>
              <a:rPr kumimoji="1" lang="ja-JP" altLang="en-US" sz="1800" dirty="0" smtClean="0"/>
              <a:t>次のエルミート法と独立タイムステップを用いれば詳しく解くことができるため、原始惑星への降着や双曲線軌道になる場合を調べる。</a:t>
            </a:r>
            <a:endParaRPr kumimoji="1" lang="en-US" altLang="ja-JP" sz="1800" dirty="0" smtClean="0"/>
          </a:p>
          <a:p>
            <a:endParaRPr kumimoji="1" lang="en-US" altLang="ja-JP" sz="1800" dirty="0"/>
          </a:p>
          <a:p>
            <a:r>
              <a:rPr kumimoji="1" lang="ja-JP" altLang="en-US" sz="1800" dirty="0" smtClean="0"/>
              <a:t>統計的手法における扇形領域の</a:t>
            </a:r>
            <a:r>
              <a:rPr kumimoji="1" lang="en-US" altLang="ja-JP" sz="1800" dirty="0" smtClean="0"/>
              <a:t>      </a:t>
            </a:r>
            <a:r>
              <a:rPr kumimoji="1" lang="ja-JP" altLang="en-US" sz="1800" dirty="0" smtClean="0"/>
              <a:t>について、計算コストと抑えつつ領域に粒子が十分に入るような、適切な値を調べる。</a:t>
            </a:r>
            <a:endParaRPr kumimoji="1" lang="en-US" altLang="ja-JP" sz="1800" dirty="0" smtClean="0"/>
          </a:p>
          <a:p>
            <a:endParaRPr kumimoji="1" lang="en-US" altLang="ja-JP" sz="1800" dirty="0"/>
          </a:p>
          <a:p>
            <a:r>
              <a:rPr kumimoji="1" lang="ja-JP" altLang="en-US" sz="1800" dirty="0"/>
              <a:t>今回開発したハイブリッドコードを用いて、複数の原始惑星が存在し、巨大衝突が起こるたびに破片を放出するような長時間シミュレーションを行いたい。</a:t>
            </a:r>
            <a:endParaRPr kumimoji="1" lang="en-US" altLang="ja-JP" sz="1800" dirty="0"/>
          </a:p>
          <a:p>
            <a:pPr marL="0" indent="0">
              <a:buNone/>
            </a:pPr>
            <a:endParaRPr kumimoji="1" lang="ja-JP" altLang="en-US" sz="1800" dirty="0"/>
          </a:p>
        </p:txBody>
      </p:sp>
      <p:pic>
        <p:nvPicPr>
          <p:cNvPr id="9" name="図 8"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0999" y="2534424"/>
            <a:ext cx="323413" cy="264611"/>
          </a:xfrm>
          <a:prstGeom prst="rect">
            <a:avLst/>
          </a:prstGeom>
        </p:spPr>
      </p:pic>
    </p:spTree>
    <p:extLst>
      <p:ext uri="{BB962C8B-B14F-4D97-AF65-F5344CB8AC3E}">
        <p14:creationId xmlns:p14="http://schemas.microsoft.com/office/powerpoint/2010/main" val="41821769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背景</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14</a:t>
            </a:fld>
            <a:endParaRPr lang="en-US"/>
          </a:p>
        </p:txBody>
      </p:sp>
      <p:pic>
        <p:nvPicPr>
          <p:cNvPr id="17" name="図 16" descr="rikanenpyo_fig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5850" y="1219775"/>
            <a:ext cx="2991730" cy="4831644"/>
          </a:xfrm>
          <a:prstGeom prst="rect">
            <a:avLst/>
          </a:prstGeom>
        </p:spPr>
      </p:pic>
      <p:sp>
        <p:nvSpPr>
          <p:cNvPr id="7" name="テキスト ボックス 6"/>
          <p:cNvSpPr txBox="1"/>
          <p:nvPr/>
        </p:nvSpPr>
        <p:spPr>
          <a:xfrm>
            <a:off x="281726" y="809801"/>
            <a:ext cx="6160661" cy="461665"/>
          </a:xfrm>
          <a:prstGeom prst="rect">
            <a:avLst/>
          </a:prstGeom>
          <a:noFill/>
        </p:spPr>
        <p:txBody>
          <a:bodyPr wrap="none" rtlCol="0">
            <a:spAutoFit/>
          </a:bodyPr>
          <a:lstStyle/>
          <a:p>
            <a:pPr marL="342900" indent="-342900">
              <a:buFont typeface="Arial"/>
              <a:buChar char="•"/>
            </a:pPr>
            <a:r>
              <a:rPr kumimoji="1" lang="ja-JP" altLang="en-US" sz="2400" dirty="0" smtClean="0"/>
              <a:t>現在の地球型惑星形成理論（標準モデル）</a:t>
            </a:r>
            <a:endParaRPr kumimoji="1" lang="en-US" altLang="ja-JP" sz="2400" dirty="0" smtClean="0"/>
          </a:p>
        </p:txBody>
      </p:sp>
      <p:grpSp>
        <p:nvGrpSpPr>
          <p:cNvPr id="9" name="図形グループ 8"/>
          <p:cNvGrpSpPr/>
          <p:nvPr/>
        </p:nvGrpSpPr>
        <p:grpSpPr>
          <a:xfrm>
            <a:off x="394766" y="2714475"/>
            <a:ext cx="5775940" cy="738664"/>
            <a:chOff x="267847" y="1347235"/>
            <a:chExt cx="5775940" cy="738664"/>
          </a:xfrm>
        </p:grpSpPr>
        <p:sp>
          <p:nvSpPr>
            <p:cNvPr id="10" name="テキスト ボックス 9"/>
            <p:cNvSpPr txBox="1"/>
            <p:nvPr/>
          </p:nvSpPr>
          <p:spPr>
            <a:xfrm>
              <a:off x="267847" y="1347235"/>
              <a:ext cx="5775940" cy="369332"/>
            </a:xfrm>
            <a:prstGeom prst="rect">
              <a:avLst/>
            </a:prstGeom>
            <a:noFill/>
          </p:spPr>
          <p:txBody>
            <a:bodyPr wrap="none" rtlCol="0">
              <a:spAutoFit/>
            </a:bodyPr>
            <a:lstStyle/>
            <a:p>
              <a:pPr marL="342900" indent="-342900">
                <a:buFont typeface="+mj-ea"/>
                <a:buAutoNum type="circleNumDbPlain" startAt="2"/>
              </a:pPr>
              <a:r>
                <a:rPr lang="ja-JP" altLang="en-US" b="1" dirty="0" smtClean="0">
                  <a:latin typeface="+mn-ea"/>
                  <a:cs typeface="ヒラギノ角ゴ Pro W3"/>
                </a:rPr>
                <a:t>ダスト</a:t>
              </a:r>
              <a:r>
                <a:rPr lang="ja-JP" altLang="en-US" dirty="0" smtClean="0">
                  <a:latin typeface="+mn-ea"/>
                  <a:cs typeface="ヒラギノ角ゴ Pro W3"/>
                </a:rPr>
                <a:t>（</a:t>
              </a:r>
              <a:r>
                <a:rPr lang="en-US" altLang="ja-JP" dirty="0" smtClean="0">
                  <a:latin typeface="+mn-ea"/>
                  <a:cs typeface="Helvetica"/>
                </a:rPr>
                <a:t>~0.1-10μm</a:t>
              </a:r>
              <a:r>
                <a:rPr lang="ja-JP" altLang="en-US" dirty="0" smtClean="0">
                  <a:latin typeface="+mn-ea"/>
                  <a:cs typeface="ヒラギノ角ゴ Pro W3"/>
                </a:rPr>
                <a:t>）</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微惑星</a:t>
              </a:r>
              <a:r>
                <a:rPr lang="ja-JP" altLang="en-US" dirty="0" smtClean="0">
                  <a:latin typeface="+mn-ea"/>
                  <a:cs typeface="ヒラギノ角ゴ Pro W3"/>
                </a:rPr>
                <a:t>（</a:t>
              </a:r>
              <a:r>
                <a:rPr lang="en-US" altLang="ja-JP" dirty="0" smtClean="0">
                  <a:latin typeface="+mn-ea"/>
                  <a:cs typeface="Helvetica"/>
                </a:rPr>
                <a:t>~1-1000km</a:t>
              </a:r>
              <a:r>
                <a:rPr lang="ja-JP" altLang="en-US" dirty="0" smtClean="0">
                  <a:latin typeface="+mn-ea"/>
                  <a:cs typeface="ヒラギノ角ゴ Pro W3"/>
                </a:rPr>
                <a:t>）</a:t>
              </a:r>
              <a:endParaRPr kumimoji="1" lang="ja-JP" altLang="en-US" dirty="0">
                <a:latin typeface="+mn-ea"/>
                <a:cs typeface="ヒラギノ角ゴ Pro W3"/>
              </a:endParaRPr>
            </a:p>
          </p:txBody>
        </p:sp>
        <p:sp>
          <p:nvSpPr>
            <p:cNvPr id="11" name="テキスト ボックス 10"/>
            <p:cNvSpPr txBox="1"/>
            <p:nvPr/>
          </p:nvSpPr>
          <p:spPr>
            <a:xfrm>
              <a:off x="692851" y="1716567"/>
              <a:ext cx="620971"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dust</a:t>
              </a:r>
              <a:endParaRPr kumimoji="1" lang="ja-JP" altLang="en-US" dirty="0">
                <a:solidFill>
                  <a:srgbClr val="000000"/>
                </a:solidFill>
                <a:latin typeface="Helvetica"/>
                <a:cs typeface="Helvetica"/>
              </a:endParaRPr>
            </a:p>
          </p:txBody>
        </p:sp>
        <p:sp>
          <p:nvSpPr>
            <p:cNvPr id="12" name="テキスト ボックス 11"/>
            <p:cNvSpPr txBox="1"/>
            <p:nvPr/>
          </p:nvSpPr>
          <p:spPr>
            <a:xfrm>
              <a:off x="3208950" y="1716567"/>
              <a:ext cx="1480619"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planetesimal</a:t>
              </a:r>
              <a:endParaRPr kumimoji="1" lang="ja-JP" altLang="en-US" dirty="0">
                <a:solidFill>
                  <a:srgbClr val="000000"/>
                </a:solidFill>
                <a:latin typeface="Helvetica"/>
                <a:cs typeface="Helvetica"/>
              </a:endParaRPr>
            </a:p>
          </p:txBody>
        </p:sp>
      </p:grpSp>
      <p:grpSp>
        <p:nvGrpSpPr>
          <p:cNvPr id="28" name="図形グループ 27"/>
          <p:cNvGrpSpPr/>
          <p:nvPr/>
        </p:nvGrpSpPr>
        <p:grpSpPr>
          <a:xfrm>
            <a:off x="401364" y="3628190"/>
            <a:ext cx="4903907" cy="738664"/>
            <a:chOff x="198898" y="3628190"/>
            <a:chExt cx="4903907" cy="738664"/>
          </a:xfrm>
        </p:grpSpPr>
        <p:sp>
          <p:nvSpPr>
            <p:cNvPr id="8" name="テキスト ボックス 7"/>
            <p:cNvSpPr txBox="1"/>
            <p:nvPr/>
          </p:nvSpPr>
          <p:spPr>
            <a:xfrm>
              <a:off x="198898" y="3628190"/>
              <a:ext cx="4903907" cy="369332"/>
            </a:xfrm>
            <a:prstGeom prst="rect">
              <a:avLst/>
            </a:prstGeom>
            <a:noFill/>
          </p:spPr>
          <p:txBody>
            <a:bodyPr wrap="none" rtlCol="0">
              <a:spAutoFit/>
            </a:bodyPr>
            <a:lstStyle/>
            <a:p>
              <a:pPr marL="342900" indent="-342900">
                <a:buFont typeface="+mj-ea"/>
                <a:buAutoNum type="circleNumDbPlain" startAt="3"/>
              </a:pPr>
              <a:r>
                <a:rPr lang="ja-JP" altLang="en-US" b="1" dirty="0" smtClean="0">
                  <a:solidFill>
                    <a:srgbClr val="000000"/>
                  </a:solidFill>
                  <a:latin typeface="+mn-ea"/>
                  <a:cs typeface="ヒラギノ角ゴ Pro W3"/>
                </a:rPr>
                <a:t>微惑星</a:t>
              </a:r>
              <a:r>
                <a:rPr lang="ja-JP" altLang="en-US" dirty="0" smtClean="0">
                  <a:solidFill>
                    <a:srgbClr val="000000"/>
                  </a:solidFill>
                  <a:latin typeface="+mn-ea"/>
                  <a:cs typeface="ヒラギノ角ゴ Pro W3"/>
                </a:rPr>
                <a:t>　</a:t>
              </a:r>
              <a:r>
                <a:rPr lang="en-US" altLang="ja-JP" dirty="0" smtClean="0">
                  <a:solidFill>
                    <a:srgbClr val="000000"/>
                  </a:solidFill>
                  <a:latin typeface="+mn-ea"/>
                  <a:cs typeface="ヒラギノ角ゴ Pro W3"/>
                </a:rPr>
                <a:t>→</a:t>
              </a:r>
              <a:r>
                <a:rPr lang="ja-JP" altLang="en-US" dirty="0" smtClean="0">
                  <a:solidFill>
                    <a:srgbClr val="000000"/>
                  </a:solidFill>
                  <a:latin typeface="+mn-ea"/>
                  <a:cs typeface="ヒラギノ角ゴ Pro W3"/>
                </a:rPr>
                <a:t>　</a:t>
              </a:r>
              <a:r>
                <a:rPr lang="ja-JP" altLang="en-US" b="1" dirty="0" smtClean="0">
                  <a:solidFill>
                    <a:srgbClr val="000000"/>
                  </a:solidFill>
                  <a:latin typeface="+mn-ea"/>
                  <a:cs typeface="ヒラギノ角ゴ Pro W3"/>
                </a:rPr>
                <a:t>原始惑星</a:t>
              </a:r>
              <a:r>
                <a:rPr lang="ja-JP" altLang="en-US" dirty="0" smtClean="0">
                  <a:solidFill>
                    <a:srgbClr val="000000"/>
                  </a:solidFill>
                  <a:latin typeface="+mn-ea"/>
                  <a:cs typeface="ヒラギノ角ゴ Pro W3"/>
                </a:rPr>
                <a:t>（</a:t>
              </a:r>
              <a:r>
                <a:rPr lang="en-US" altLang="ja-JP" dirty="0" smtClean="0">
                  <a:solidFill>
                    <a:srgbClr val="000000"/>
                  </a:solidFill>
                  <a:latin typeface="+mn-ea"/>
                  <a:cs typeface="Helvetica"/>
                </a:rPr>
                <a:t>~1000-5000km</a:t>
              </a:r>
              <a:r>
                <a:rPr lang="ja-JP" altLang="en-US" dirty="0" smtClean="0">
                  <a:solidFill>
                    <a:srgbClr val="000000"/>
                  </a:solidFill>
                  <a:latin typeface="+mn-ea"/>
                  <a:cs typeface="Helvetica"/>
                </a:rPr>
                <a:t>）</a:t>
              </a:r>
              <a:endParaRPr lang="ja-JP" altLang="en-US" dirty="0">
                <a:solidFill>
                  <a:srgbClr val="000000"/>
                </a:solidFill>
                <a:latin typeface="+mn-ea"/>
                <a:cs typeface="ヒラギノ角ゴ Pro W3"/>
              </a:endParaRPr>
            </a:p>
          </p:txBody>
        </p:sp>
        <p:sp>
          <p:nvSpPr>
            <p:cNvPr id="15" name="テキスト ボックス 14"/>
            <p:cNvSpPr txBox="1"/>
            <p:nvPr/>
          </p:nvSpPr>
          <p:spPr>
            <a:xfrm>
              <a:off x="1969455" y="3997522"/>
              <a:ext cx="954370"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embryo</a:t>
              </a:r>
              <a:endParaRPr kumimoji="1" lang="ja-JP" altLang="en-US" dirty="0">
                <a:solidFill>
                  <a:srgbClr val="000000"/>
                </a:solidFill>
                <a:latin typeface="Helvetica"/>
                <a:cs typeface="Helvetica"/>
              </a:endParaRPr>
            </a:p>
          </p:txBody>
        </p:sp>
      </p:grpSp>
      <p:grpSp>
        <p:nvGrpSpPr>
          <p:cNvPr id="27" name="図形グループ 26"/>
          <p:cNvGrpSpPr/>
          <p:nvPr/>
        </p:nvGrpSpPr>
        <p:grpSpPr>
          <a:xfrm>
            <a:off x="401026" y="4551626"/>
            <a:ext cx="4839786" cy="738664"/>
            <a:chOff x="198560" y="4689660"/>
            <a:chExt cx="4839786" cy="738664"/>
          </a:xfrm>
        </p:grpSpPr>
        <p:sp>
          <p:nvSpPr>
            <p:cNvPr id="13" name="テキスト ボックス 12"/>
            <p:cNvSpPr txBox="1"/>
            <p:nvPr/>
          </p:nvSpPr>
          <p:spPr>
            <a:xfrm>
              <a:off x="198560" y="4689660"/>
              <a:ext cx="4839786" cy="369332"/>
            </a:xfrm>
            <a:prstGeom prst="rect">
              <a:avLst/>
            </a:prstGeom>
            <a:noFill/>
          </p:spPr>
          <p:txBody>
            <a:bodyPr wrap="none" rtlCol="0">
              <a:spAutoFit/>
            </a:bodyPr>
            <a:lstStyle/>
            <a:p>
              <a:pPr marL="342900" indent="-342900">
                <a:buFont typeface="+mj-ea"/>
                <a:buAutoNum type="circleNumDbPlain" startAt="4"/>
              </a:pPr>
              <a:r>
                <a:rPr lang="ja-JP" altLang="en-US" b="1" dirty="0" smtClean="0">
                  <a:latin typeface="+mn-ea"/>
                  <a:cs typeface="ヒラギノ角ゴ Pro W3"/>
                </a:rPr>
                <a:t>原始惑星</a:t>
              </a:r>
              <a:r>
                <a:rPr lang="ja-JP" altLang="en-US" dirty="0" smtClean="0">
                  <a:latin typeface="+mn-ea"/>
                  <a:cs typeface="ヒラギノ角ゴ Pro W3"/>
                </a:rPr>
                <a:t>　</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地球型惑星</a:t>
              </a:r>
              <a:r>
                <a:rPr lang="ja-JP" altLang="en-US" dirty="0" smtClean="0">
                  <a:latin typeface="+mn-ea"/>
                  <a:cs typeface="ヒラギノ角ゴ Pro W3"/>
                </a:rPr>
                <a:t>（</a:t>
              </a:r>
              <a:r>
                <a:rPr lang="en-US" altLang="ja-JP" dirty="0" smtClean="0">
                  <a:latin typeface="+mn-ea"/>
                  <a:cs typeface="Helvetica"/>
                </a:rPr>
                <a:t>~10000km</a:t>
              </a:r>
              <a:r>
                <a:rPr lang="ja-JP" altLang="en-US" dirty="0" smtClean="0">
                  <a:latin typeface="+mn-ea"/>
                  <a:cs typeface="ヒラギノ角ゴ Pro W3"/>
                </a:rPr>
                <a:t>）</a:t>
              </a:r>
              <a:endParaRPr lang="ja-JP" altLang="en-US" dirty="0">
                <a:latin typeface="+mn-ea"/>
                <a:cs typeface="ヒラギノ角ゴ Pro W3"/>
              </a:endParaRPr>
            </a:p>
          </p:txBody>
        </p:sp>
        <p:sp>
          <p:nvSpPr>
            <p:cNvPr id="16" name="テキスト ボックス 15"/>
            <p:cNvSpPr txBox="1"/>
            <p:nvPr/>
          </p:nvSpPr>
          <p:spPr>
            <a:xfrm>
              <a:off x="2400951" y="5058992"/>
              <a:ext cx="813594" cy="369332"/>
            </a:xfrm>
            <a:prstGeom prst="rect">
              <a:avLst/>
            </a:prstGeom>
            <a:noFill/>
          </p:spPr>
          <p:txBody>
            <a:bodyPr wrap="none" rtlCol="0">
              <a:spAutoFit/>
            </a:bodyPr>
            <a:lstStyle/>
            <a:p>
              <a:r>
                <a:rPr kumimoji="1" lang="en-US" altLang="ja-JP" dirty="0" smtClean="0">
                  <a:latin typeface="Helvetica"/>
                  <a:cs typeface="Helvetica"/>
                </a:rPr>
                <a:t>planet</a:t>
              </a:r>
              <a:endParaRPr kumimoji="1" lang="ja-JP" altLang="en-US" dirty="0">
                <a:latin typeface="Helvetica"/>
                <a:cs typeface="Helvetica"/>
              </a:endParaRPr>
            </a:p>
          </p:txBody>
        </p:sp>
      </p:grpSp>
      <p:sp>
        <p:nvSpPr>
          <p:cNvPr id="22" name="テキスト ボックス 21"/>
          <p:cNvSpPr txBox="1"/>
          <p:nvPr/>
        </p:nvSpPr>
        <p:spPr>
          <a:xfrm>
            <a:off x="6038205" y="6023813"/>
            <a:ext cx="3038971" cy="430887"/>
          </a:xfrm>
          <a:prstGeom prst="rect">
            <a:avLst/>
          </a:prstGeom>
          <a:noFill/>
        </p:spPr>
        <p:txBody>
          <a:bodyPr wrap="square" rtlCol="0">
            <a:spAutoFit/>
          </a:bodyPr>
          <a:lstStyle/>
          <a:p>
            <a:r>
              <a:rPr lang="en-US" altLang="ja-JP" sz="1100" dirty="0">
                <a:latin typeface="Helvetica"/>
                <a:cs typeface="Helvetica"/>
              </a:rPr>
              <a:t>http://</a:t>
            </a:r>
            <a:r>
              <a:rPr lang="en-US" altLang="ja-JP" sz="1100" dirty="0" err="1">
                <a:latin typeface="Helvetica"/>
                <a:cs typeface="Helvetica"/>
              </a:rPr>
              <a:t>www.rikanenpyo.jp</a:t>
            </a:r>
            <a:r>
              <a:rPr lang="en-US" altLang="ja-JP" sz="1100" dirty="0">
                <a:latin typeface="Helvetica"/>
                <a:cs typeface="Helvetica"/>
              </a:rPr>
              <a:t>/top/</a:t>
            </a:r>
            <a:r>
              <a:rPr lang="en-US" altLang="ja-JP" sz="1100" dirty="0" err="1">
                <a:latin typeface="Helvetica"/>
                <a:cs typeface="Helvetica"/>
              </a:rPr>
              <a:t>tokusyuu</a:t>
            </a:r>
            <a:r>
              <a:rPr lang="en-US" altLang="ja-JP" sz="1100" dirty="0">
                <a:latin typeface="Helvetica"/>
                <a:cs typeface="Helvetica"/>
              </a:rPr>
              <a:t>/toku2/</a:t>
            </a:r>
            <a:r>
              <a:rPr lang="en-US" altLang="ja-JP" sz="1100" dirty="0" err="1">
                <a:latin typeface="Helvetica"/>
                <a:cs typeface="Helvetica"/>
              </a:rPr>
              <a:t>index.html</a:t>
            </a:r>
            <a:endParaRPr kumimoji="1" lang="ja-JP" altLang="en-US" sz="1100" dirty="0">
              <a:latin typeface="Helvetica"/>
              <a:cs typeface="Helvetica"/>
            </a:endParaRPr>
          </a:p>
        </p:txBody>
      </p:sp>
      <p:sp>
        <p:nvSpPr>
          <p:cNvPr id="23" name="テキスト ボックス 22"/>
          <p:cNvSpPr txBox="1"/>
          <p:nvPr/>
        </p:nvSpPr>
        <p:spPr>
          <a:xfrm>
            <a:off x="451653" y="5949602"/>
            <a:ext cx="4794390" cy="369332"/>
          </a:xfrm>
          <a:prstGeom prst="rect">
            <a:avLst/>
          </a:prstGeom>
          <a:noFill/>
        </p:spPr>
        <p:txBody>
          <a:bodyPr wrap="none" rtlCol="0">
            <a:spAutoFit/>
          </a:bodyPr>
          <a:lstStyle/>
          <a:p>
            <a:r>
              <a:rPr kumimoji="1" lang="ja-JP" altLang="en-US" dirty="0" smtClean="0"/>
              <a:t>火星サイズの原始惑星が衝突合体を繰り返す</a:t>
            </a:r>
            <a:endParaRPr kumimoji="1" lang="ja-JP" altLang="en-US" dirty="0"/>
          </a:p>
        </p:txBody>
      </p:sp>
      <p:sp>
        <p:nvSpPr>
          <p:cNvPr id="24" name="テキスト ボックス 23"/>
          <p:cNvSpPr txBox="1"/>
          <p:nvPr/>
        </p:nvSpPr>
        <p:spPr>
          <a:xfrm>
            <a:off x="3510277" y="1271466"/>
            <a:ext cx="2314568" cy="369332"/>
          </a:xfrm>
          <a:prstGeom prst="rect">
            <a:avLst/>
          </a:prstGeom>
          <a:noFill/>
        </p:spPr>
        <p:txBody>
          <a:bodyPr wrap="none" rtlCol="0">
            <a:spAutoFit/>
          </a:bodyPr>
          <a:lstStyle/>
          <a:p>
            <a:r>
              <a:rPr kumimoji="1" lang="en-US" altLang="ja-JP" dirty="0" smtClean="0">
                <a:latin typeface="Helvetica"/>
                <a:cs typeface="Helvetica"/>
              </a:rPr>
              <a:t>Hayashi et al. (1985)</a:t>
            </a:r>
            <a:endParaRPr kumimoji="1" lang="ja-JP" altLang="en-US" dirty="0">
              <a:latin typeface="Helvetica"/>
              <a:cs typeface="Helvetica"/>
            </a:endParaRPr>
          </a:p>
        </p:txBody>
      </p:sp>
      <p:grpSp>
        <p:nvGrpSpPr>
          <p:cNvPr id="30" name="図形グループ 29"/>
          <p:cNvGrpSpPr/>
          <p:nvPr/>
        </p:nvGrpSpPr>
        <p:grpSpPr>
          <a:xfrm>
            <a:off x="401026" y="1776040"/>
            <a:ext cx="2813591" cy="738664"/>
            <a:chOff x="198560" y="1776040"/>
            <a:chExt cx="2813591" cy="738664"/>
          </a:xfrm>
        </p:grpSpPr>
        <p:sp>
          <p:nvSpPr>
            <p:cNvPr id="25" name="テキスト ボックス 24"/>
            <p:cNvSpPr txBox="1"/>
            <p:nvPr/>
          </p:nvSpPr>
          <p:spPr>
            <a:xfrm>
              <a:off x="198560" y="1776040"/>
              <a:ext cx="2813591" cy="369332"/>
            </a:xfrm>
            <a:prstGeom prst="rect">
              <a:avLst/>
            </a:prstGeom>
            <a:noFill/>
          </p:spPr>
          <p:txBody>
            <a:bodyPr wrap="none" rtlCol="0">
              <a:spAutoFit/>
            </a:bodyPr>
            <a:lstStyle/>
            <a:p>
              <a:pPr marL="342900" indent="-342900">
                <a:buFont typeface="+mj-ea"/>
                <a:buAutoNum type="circleNumDbPlain"/>
              </a:pPr>
              <a:r>
                <a:rPr kumimoji="1" lang="ja-JP" altLang="en-US" b="1" dirty="0" smtClean="0">
                  <a:latin typeface="+mn-ea"/>
                </a:rPr>
                <a:t>原始惑星系円盤</a:t>
              </a:r>
              <a:r>
                <a:rPr kumimoji="1" lang="ja-JP" altLang="en-US" dirty="0" smtClean="0">
                  <a:latin typeface="+mn-ea"/>
                </a:rPr>
                <a:t>が形成</a:t>
              </a:r>
              <a:endParaRPr kumimoji="1" lang="ja-JP" altLang="en-US" dirty="0">
                <a:latin typeface="+mn-ea"/>
              </a:endParaRPr>
            </a:p>
          </p:txBody>
        </p:sp>
        <p:sp>
          <p:nvSpPr>
            <p:cNvPr id="26" name="テキスト ボックス 25"/>
            <p:cNvSpPr txBox="1"/>
            <p:nvPr/>
          </p:nvSpPr>
          <p:spPr>
            <a:xfrm>
              <a:off x="451653" y="2145372"/>
              <a:ext cx="2146742" cy="369332"/>
            </a:xfrm>
            <a:prstGeom prst="rect">
              <a:avLst/>
            </a:prstGeom>
            <a:noFill/>
          </p:spPr>
          <p:txBody>
            <a:bodyPr wrap="none" rtlCol="0">
              <a:spAutoFit/>
            </a:bodyPr>
            <a:lstStyle/>
            <a:p>
              <a:r>
                <a:rPr kumimoji="1" lang="en-US" altLang="ja-JP" dirty="0" err="1" smtClean="0">
                  <a:latin typeface="Helvetica"/>
                  <a:cs typeface="Helvetica"/>
                </a:rPr>
                <a:t>protoplanetary</a:t>
              </a:r>
              <a:r>
                <a:rPr kumimoji="1" lang="en-US" altLang="ja-JP" dirty="0" smtClean="0">
                  <a:latin typeface="Helvetica"/>
                  <a:cs typeface="Helvetica"/>
                </a:rPr>
                <a:t> disk</a:t>
              </a:r>
              <a:endParaRPr kumimoji="1" lang="ja-JP" altLang="en-US" dirty="0">
                <a:latin typeface="Helvetica"/>
                <a:cs typeface="Helvetica"/>
              </a:endParaRPr>
            </a:p>
          </p:txBody>
        </p:sp>
      </p:grpSp>
      <p:grpSp>
        <p:nvGrpSpPr>
          <p:cNvPr id="32" name="図形グループ 31"/>
          <p:cNvGrpSpPr/>
          <p:nvPr/>
        </p:nvGrpSpPr>
        <p:grpSpPr>
          <a:xfrm>
            <a:off x="451653" y="5445707"/>
            <a:ext cx="3767397" cy="369332"/>
            <a:chOff x="398389" y="5445707"/>
            <a:chExt cx="3767397" cy="369332"/>
          </a:xfrm>
        </p:grpSpPr>
        <p:sp>
          <p:nvSpPr>
            <p:cNvPr id="21" name="テキスト ボックス 20"/>
            <p:cNvSpPr txBox="1"/>
            <p:nvPr/>
          </p:nvSpPr>
          <p:spPr>
            <a:xfrm>
              <a:off x="2134461" y="5445707"/>
              <a:ext cx="2031325" cy="369332"/>
            </a:xfrm>
            <a:prstGeom prst="rect">
              <a:avLst/>
            </a:prstGeom>
            <a:noFill/>
            <a:ln>
              <a:solidFill>
                <a:srgbClr val="FF0000"/>
              </a:solidFill>
            </a:ln>
          </p:spPr>
          <p:txBody>
            <a:bodyPr wrap="none" rtlCol="0">
              <a:spAutoFit/>
            </a:bodyPr>
            <a:lstStyle/>
            <a:p>
              <a:r>
                <a:rPr kumimoji="1" lang="ja-JP" altLang="en-US" dirty="0" smtClean="0"/>
                <a:t>巨大衝突ステージ</a:t>
              </a:r>
              <a:endParaRPr kumimoji="1" lang="ja-JP" altLang="en-US" dirty="0"/>
            </a:p>
          </p:txBody>
        </p:sp>
        <p:sp>
          <p:nvSpPr>
            <p:cNvPr id="31" name="テキスト ボックス 30"/>
            <p:cNvSpPr txBox="1"/>
            <p:nvPr/>
          </p:nvSpPr>
          <p:spPr>
            <a:xfrm>
              <a:off x="398389" y="5445707"/>
              <a:ext cx="1800493" cy="369332"/>
            </a:xfrm>
            <a:prstGeom prst="rect">
              <a:avLst/>
            </a:prstGeom>
            <a:noFill/>
          </p:spPr>
          <p:txBody>
            <a:bodyPr wrap="none" rtlCol="0">
              <a:spAutoFit/>
            </a:bodyPr>
            <a:lstStyle/>
            <a:p>
              <a:r>
                <a:rPr kumimoji="1" lang="ja-JP" altLang="en-US" dirty="0" smtClean="0"/>
                <a:t>最終段階の</a:t>
              </a:r>
              <a:r>
                <a:rPr kumimoji="1" lang="en-US" altLang="ja-JP" dirty="0" smtClean="0">
                  <a:latin typeface="+mn-ea"/>
                </a:rPr>
                <a:t>④</a:t>
              </a:r>
              <a:r>
                <a:rPr kumimoji="1" lang="ja-JP" altLang="en-US" dirty="0" smtClean="0">
                  <a:latin typeface="+mn-ea"/>
                </a:rPr>
                <a:t>を</a:t>
              </a:r>
              <a:endParaRPr kumimoji="1" lang="ja-JP" altLang="en-US" dirty="0">
                <a:latin typeface="+mn-ea"/>
              </a:endParaRPr>
            </a:p>
          </p:txBody>
        </p:sp>
      </p:grpSp>
      <p:sp>
        <p:nvSpPr>
          <p:cNvPr id="33" name="テキスト ボックス 32"/>
          <p:cNvSpPr txBox="1"/>
          <p:nvPr/>
        </p:nvSpPr>
        <p:spPr>
          <a:xfrm>
            <a:off x="4167324" y="5445707"/>
            <a:ext cx="877163" cy="369332"/>
          </a:xfrm>
          <a:prstGeom prst="rect">
            <a:avLst/>
          </a:prstGeom>
          <a:noFill/>
        </p:spPr>
        <p:txBody>
          <a:bodyPr wrap="none" rtlCol="0">
            <a:spAutoFit/>
          </a:bodyPr>
          <a:lstStyle/>
          <a:p>
            <a:r>
              <a:rPr kumimoji="1" lang="ja-JP" altLang="en-US" dirty="0" smtClean="0"/>
              <a:t>と呼ぶ</a:t>
            </a:r>
            <a:endParaRPr kumimoji="1" lang="ja-JP" altLang="en-US" dirty="0"/>
          </a:p>
        </p:txBody>
      </p:sp>
    </p:spTree>
    <p:extLst>
      <p:ext uri="{BB962C8B-B14F-4D97-AF65-F5344CB8AC3E}">
        <p14:creationId xmlns:p14="http://schemas.microsoft.com/office/powerpoint/2010/main" val="12510304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15</a:t>
            </a:fld>
            <a:endParaRPr lang="en-US"/>
          </a:p>
        </p:txBody>
      </p:sp>
      <p:pic>
        <p:nvPicPr>
          <p:cNvPr id="9" name="図 8" descr="Ohtsuki_figa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8148" y="1468130"/>
            <a:ext cx="6462889" cy="4446037"/>
          </a:xfrm>
          <a:prstGeom prst="rect">
            <a:avLst/>
          </a:prstGeom>
        </p:spPr>
      </p:pic>
    </p:spTree>
    <p:extLst>
      <p:ext uri="{BB962C8B-B14F-4D97-AF65-F5344CB8AC3E}">
        <p14:creationId xmlns:p14="http://schemas.microsoft.com/office/powerpoint/2010/main" val="420450338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N</a:t>
            </a:r>
            <a:r>
              <a:rPr kumimoji="1" lang="ja-JP" altLang="en-US" dirty="0"/>
              <a:t>体計算のテスト</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16</a:t>
            </a:fld>
            <a:endParaRPr lang="en-US"/>
          </a:p>
        </p:txBody>
      </p:sp>
      <p:pic>
        <p:nvPicPr>
          <p:cNvPr id="7" name="図 6" descr="Ohtsuki_figb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7554" y="1457103"/>
            <a:ext cx="6594593" cy="4542942"/>
          </a:xfrm>
          <a:prstGeom prst="rect">
            <a:avLst/>
          </a:prstGeom>
        </p:spPr>
      </p:pic>
    </p:spTree>
    <p:extLst>
      <p:ext uri="{BB962C8B-B14F-4D97-AF65-F5344CB8AC3E}">
        <p14:creationId xmlns:p14="http://schemas.microsoft.com/office/powerpoint/2010/main" val="4126936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体計算のコスト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17</a:t>
            </a:fld>
            <a:endParaRPr lang="en-US"/>
          </a:p>
        </p:txBody>
      </p:sp>
      <p:pic>
        <p:nvPicPr>
          <p:cNvPr id="7" name="図 6" descr="ExecutionTime_NoFrag.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1111" y="1426323"/>
            <a:ext cx="6415852" cy="4504747"/>
          </a:xfrm>
          <a:prstGeom prst="rect">
            <a:avLst/>
          </a:prstGeom>
        </p:spPr>
      </p:pic>
    </p:spTree>
    <p:extLst>
      <p:ext uri="{BB962C8B-B14F-4D97-AF65-F5344CB8AC3E}">
        <p14:creationId xmlns:p14="http://schemas.microsoft.com/office/powerpoint/2010/main" val="412298343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18</a:t>
            </a:fld>
            <a:endParaRPr lang="en-US"/>
          </a:p>
        </p:txBody>
      </p:sp>
      <p:pic>
        <p:nvPicPr>
          <p:cNvPr id="3" name="図 2" descr="MassDepletio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8552" y="1484039"/>
            <a:ext cx="6717862" cy="4618530"/>
          </a:xfrm>
          <a:prstGeom prst="rect">
            <a:avLst/>
          </a:prstGeom>
        </p:spPr>
      </p:pic>
    </p:spTree>
    <p:extLst>
      <p:ext uri="{BB962C8B-B14F-4D97-AF65-F5344CB8AC3E}">
        <p14:creationId xmlns:p14="http://schemas.microsoft.com/office/powerpoint/2010/main" val="45355651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デブリ円盤内の衝突破壊</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19</a:t>
            </a:fld>
            <a:endParaRPr lang="en-US"/>
          </a:p>
        </p:txBody>
      </p:sp>
      <p:sp>
        <p:nvSpPr>
          <p:cNvPr id="14" name="テキスト ボックス 13"/>
          <p:cNvSpPr txBox="1"/>
          <p:nvPr/>
        </p:nvSpPr>
        <p:spPr>
          <a:xfrm>
            <a:off x="431357" y="1022063"/>
            <a:ext cx="8321693" cy="646331"/>
          </a:xfrm>
          <a:prstGeom prst="rect">
            <a:avLst/>
          </a:prstGeom>
          <a:noFill/>
        </p:spPr>
        <p:txBody>
          <a:bodyPr wrap="square" rtlCol="0">
            <a:spAutoFit/>
          </a:bodyPr>
          <a:lstStyle/>
          <a:p>
            <a:pPr marL="285750" indent="-285750">
              <a:buFont typeface="Arial"/>
              <a:buChar char="•"/>
            </a:pPr>
            <a:r>
              <a:rPr kumimoji="1" lang="ja-JP" altLang="en-US" dirty="0" smtClean="0">
                <a:latin typeface="+mn-ea"/>
              </a:rPr>
              <a:t>デブリ円盤を構成する破片は相対速度が大きいため破壊を繰り返し、破片はどんどん小さくなる（</a:t>
            </a:r>
            <a:r>
              <a:rPr kumimoji="1" lang="ja-JP" altLang="en-US" dirty="0">
                <a:solidFill>
                  <a:srgbClr val="FF0000"/>
                </a:solidFill>
                <a:latin typeface="+mn-ea"/>
              </a:rPr>
              <a:t>衝突カスケード</a:t>
            </a:r>
            <a:r>
              <a:rPr kumimoji="1" lang="ja-JP" altLang="en-US" dirty="0" smtClean="0">
                <a:latin typeface="+mn-ea"/>
              </a:rPr>
              <a:t>）</a:t>
            </a:r>
            <a:endParaRPr kumimoji="1" lang="en-US" altLang="ja-JP" dirty="0" smtClean="0">
              <a:latin typeface="+mn-ea"/>
            </a:endParaRPr>
          </a:p>
        </p:txBody>
      </p:sp>
      <p:grpSp>
        <p:nvGrpSpPr>
          <p:cNvPr id="59" name="図形グループ 58"/>
          <p:cNvGrpSpPr/>
          <p:nvPr/>
        </p:nvGrpSpPr>
        <p:grpSpPr>
          <a:xfrm>
            <a:off x="4949476" y="2873298"/>
            <a:ext cx="3007576" cy="680646"/>
            <a:chOff x="5866852" y="3791474"/>
            <a:chExt cx="3007576" cy="680646"/>
          </a:xfrm>
        </p:grpSpPr>
        <p:pic>
          <p:nvPicPr>
            <p:cNvPr id="54" name="図 5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5662" y="3791474"/>
              <a:ext cx="2737388" cy="314545"/>
            </a:xfrm>
            <a:prstGeom prst="rect">
              <a:avLst/>
            </a:prstGeom>
          </p:spPr>
        </p:pic>
        <p:sp>
          <p:nvSpPr>
            <p:cNvPr id="57" name="テキスト ボックス 56"/>
            <p:cNvSpPr txBox="1"/>
            <p:nvPr/>
          </p:nvSpPr>
          <p:spPr>
            <a:xfrm>
              <a:off x="5866852" y="4102788"/>
              <a:ext cx="1546578" cy="369332"/>
            </a:xfrm>
            <a:prstGeom prst="rect">
              <a:avLst/>
            </a:prstGeom>
            <a:noFill/>
          </p:spPr>
          <p:txBody>
            <a:bodyPr wrap="none" rtlCol="0">
              <a:spAutoFit/>
            </a:bodyPr>
            <a:lstStyle/>
            <a:p>
              <a:r>
                <a:rPr kumimoji="1" lang="ja-JP" altLang="en-US" dirty="0" smtClean="0"/>
                <a:t>入ってくる量</a:t>
              </a:r>
              <a:endParaRPr kumimoji="1" lang="ja-JP" altLang="en-US" dirty="0"/>
            </a:p>
          </p:txBody>
        </p:sp>
        <p:sp>
          <p:nvSpPr>
            <p:cNvPr id="58" name="テキスト ボックス 57"/>
            <p:cNvSpPr txBox="1"/>
            <p:nvPr/>
          </p:nvSpPr>
          <p:spPr>
            <a:xfrm>
              <a:off x="7535600" y="4102788"/>
              <a:ext cx="1338828" cy="369332"/>
            </a:xfrm>
            <a:prstGeom prst="rect">
              <a:avLst/>
            </a:prstGeom>
            <a:noFill/>
          </p:spPr>
          <p:txBody>
            <a:bodyPr wrap="none" rtlCol="0">
              <a:spAutoFit/>
            </a:bodyPr>
            <a:lstStyle/>
            <a:p>
              <a:r>
                <a:rPr kumimoji="1" lang="ja-JP" altLang="en-US" dirty="0" smtClean="0"/>
                <a:t>出ていく量</a:t>
              </a:r>
              <a:endParaRPr kumimoji="1" lang="ja-JP" altLang="en-US" dirty="0"/>
            </a:p>
          </p:txBody>
        </p:sp>
      </p:grpSp>
      <p:grpSp>
        <p:nvGrpSpPr>
          <p:cNvPr id="72" name="図形グループ 71"/>
          <p:cNvGrpSpPr/>
          <p:nvPr/>
        </p:nvGrpSpPr>
        <p:grpSpPr>
          <a:xfrm>
            <a:off x="1596182" y="2873298"/>
            <a:ext cx="2056833" cy="610161"/>
            <a:chOff x="2136168" y="3544062"/>
            <a:chExt cx="2056833" cy="610161"/>
          </a:xfrm>
        </p:grpSpPr>
        <p:pic>
          <p:nvPicPr>
            <p:cNvPr id="55" name="図 5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2499" y="3544062"/>
              <a:ext cx="1410502" cy="610161"/>
            </a:xfrm>
            <a:prstGeom prst="rect">
              <a:avLst/>
            </a:prstGeom>
          </p:spPr>
        </p:pic>
        <p:sp>
          <p:nvSpPr>
            <p:cNvPr id="71" name="テキスト ボックス 70"/>
            <p:cNvSpPr txBox="1"/>
            <p:nvPr/>
          </p:nvSpPr>
          <p:spPr>
            <a:xfrm>
              <a:off x="2136168" y="3663444"/>
              <a:ext cx="646331" cy="369332"/>
            </a:xfrm>
            <a:prstGeom prst="rect">
              <a:avLst/>
            </a:prstGeom>
            <a:noFill/>
          </p:spPr>
          <p:txBody>
            <a:bodyPr wrap="none" rtlCol="0">
              <a:spAutoFit/>
            </a:bodyPr>
            <a:lstStyle/>
            <a:p>
              <a:r>
                <a:rPr kumimoji="1" lang="ja-JP" altLang="en-US" dirty="0" smtClean="0"/>
                <a:t>定常</a:t>
              </a:r>
              <a:endParaRPr kumimoji="1" lang="ja-JP" altLang="en-US" dirty="0"/>
            </a:p>
          </p:txBody>
        </p:sp>
      </p:grpSp>
      <p:sp>
        <p:nvSpPr>
          <p:cNvPr id="80" name="テキスト ボックス 79"/>
          <p:cNvSpPr txBox="1"/>
          <p:nvPr/>
        </p:nvSpPr>
        <p:spPr>
          <a:xfrm>
            <a:off x="3808013" y="2990540"/>
            <a:ext cx="1107996" cy="369332"/>
          </a:xfrm>
          <a:prstGeom prst="rect">
            <a:avLst/>
          </a:prstGeom>
          <a:noFill/>
        </p:spPr>
        <p:txBody>
          <a:bodyPr wrap="none" rtlCol="0">
            <a:spAutoFit/>
          </a:bodyPr>
          <a:lstStyle/>
          <a:p>
            <a:r>
              <a:rPr kumimoji="1" lang="ja-JP" altLang="en-US" dirty="0" smtClean="0"/>
              <a:t>すなわち</a:t>
            </a:r>
            <a:endParaRPr kumimoji="1" lang="ja-JP" altLang="en-US" dirty="0"/>
          </a:p>
        </p:txBody>
      </p:sp>
      <p:grpSp>
        <p:nvGrpSpPr>
          <p:cNvPr id="7" name="図形グループ 6"/>
          <p:cNvGrpSpPr/>
          <p:nvPr/>
        </p:nvGrpSpPr>
        <p:grpSpPr>
          <a:xfrm>
            <a:off x="429590" y="1737066"/>
            <a:ext cx="8321692" cy="1022460"/>
            <a:chOff x="431358" y="2640793"/>
            <a:chExt cx="8321692" cy="1022460"/>
          </a:xfrm>
        </p:grpSpPr>
        <p:grpSp>
          <p:nvGrpSpPr>
            <p:cNvPr id="53" name="図形グループ 52"/>
            <p:cNvGrpSpPr/>
            <p:nvPr/>
          </p:nvGrpSpPr>
          <p:grpSpPr>
            <a:xfrm>
              <a:off x="431358" y="2640793"/>
              <a:ext cx="8321692" cy="923330"/>
              <a:chOff x="431358" y="2640793"/>
              <a:chExt cx="8186306" cy="923330"/>
            </a:xfrm>
          </p:grpSpPr>
          <p:sp>
            <p:nvSpPr>
              <p:cNvPr id="51" name="テキスト ボックス 50"/>
              <p:cNvSpPr txBox="1"/>
              <p:nvPr/>
            </p:nvSpPr>
            <p:spPr>
              <a:xfrm>
                <a:off x="431358" y="2640793"/>
                <a:ext cx="8186306" cy="923330"/>
              </a:xfrm>
              <a:prstGeom prst="rect">
                <a:avLst/>
              </a:prstGeom>
              <a:noFill/>
            </p:spPr>
            <p:txBody>
              <a:bodyPr wrap="square" rtlCol="0">
                <a:spAutoFit/>
              </a:bodyPr>
              <a:lstStyle/>
              <a:p>
                <a:pPr marL="285750" indent="-285750">
                  <a:buFont typeface="Arial"/>
                  <a:buChar char="•"/>
                </a:pPr>
                <a:r>
                  <a:rPr kumimoji="1" lang="ja-JP" altLang="en-US" dirty="0" smtClean="0"/>
                  <a:t>質量フラックス</a:t>
                </a:r>
                <a:r>
                  <a:rPr kumimoji="1" lang="ja-JP" altLang="ja-JP" dirty="0"/>
                  <a:t>　</a:t>
                </a:r>
                <a:r>
                  <a:rPr kumimoji="1" lang="ja-JP" altLang="en-US" dirty="0" smtClean="0"/>
                  <a:t>　　は、破壊のタイムスケール程度時間が経つと衝突カスケードによって定常となり、その結果、破片の質量分布のべきは変化せず、総質量のみが減少する</a:t>
                </a:r>
                <a:endParaRPr kumimoji="1" lang="ja-JP" altLang="en-US" dirty="0"/>
              </a:p>
            </p:txBody>
          </p:sp>
          <p:pic>
            <p:nvPicPr>
              <p:cNvPr id="52" name="図 5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4507" y="2693273"/>
                <a:ext cx="621506" cy="277057"/>
              </a:xfrm>
              <a:prstGeom prst="rect">
                <a:avLst/>
              </a:prstGeom>
            </p:spPr>
          </p:pic>
        </p:grpSp>
        <p:sp>
          <p:nvSpPr>
            <p:cNvPr id="3" name="テキスト ボックス 2"/>
            <p:cNvSpPr txBox="1"/>
            <p:nvPr/>
          </p:nvSpPr>
          <p:spPr>
            <a:xfrm>
              <a:off x="5822275" y="3293921"/>
              <a:ext cx="2929007" cy="369332"/>
            </a:xfrm>
            <a:prstGeom prst="rect">
              <a:avLst/>
            </a:prstGeom>
            <a:noFill/>
          </p:spPr>
          <p:txBody>
            <a:bodyPr wrap="none" rtlCol="0">
              <a:spAutoFit/>
            </a:bodyPr>
            <a:lstStyle/>
            <a:p>
              <a:r>
                <a:rPr kumimoji="1" lang="en-US" altLang="ja-JP" dirty="0" smtClean="0">
                  <a:latin typeface="Helvetica"/>
                  <a:cs typeface="Helvetica"/>
                </a:rPr>
                <a:t>Kobayashi &amp; Tanaka, 2015</a:t>
              </a:r>
              <a:endParaRPr kumimoji="1" lang="ja-JP" altLang="en-US" dirty="0">
                <a:latin typeface="Helvetica"/>
                <a:cs typeface="Helvetica"/>
              </a:endParaRPr>
            </a:p>
          </p:txBody>
        </p:sp>
      </p:grpSp>
      <p:grpSp>
        <p:nvGrpSpPr>
          <p:cNvPr id="388" name="図形グループ 387"/>
          <p:cNvGrpSpPr/>
          <p:nvPr/>
        </p:nvGrpSpPr>
        <p:grpSpPr>
          <a:xfrm>
            <a:off x="8162883" y="3666547"/>
            <a:ext cx="444155" cy="427142"/>
            <a:chOff x="3807098" y="2128725"/>
            <a:chExt cx="444155" cy="427142"/>
          </a:xfrm>
        </p:grpSpPr>
        <p:sp>
          <p:nvSpPr>
            <p:cNvPr id="389" name="円/楕円 388"/>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00" name="図形グループ 399"/>
          <p:cNvGrpSpPr/>
          <p:nvPr/>
        </p:nvGrpSpPr>
        <p:grpSpPr>
          <a:xfrm>
            <a:off x="7252789" y="3486699"/>
            <a:ext cx="756370" cy="1167588"/>
            <a:chOff x="7583577" y="2237228"/>
            <a:chExt cx="756370" cy="1167588"/>
          </a:xfrm>
        </p:grpSpPr>
        <p:grpSp>
          <p:nvGrpSpPr>
            <p:cNvPr id="401" name="図形グループ 400"/>
            <p:cNvGrpSpPr/>
            <p:nvPr/>
          </p:nvGrpSpPr>
          <p:grpSpPr>
            <a:xfrm>
              <a:off x="7701439" y="2809845"/>
              <a:ext cx="638508" cy="594971"/>
              <a:chOff x="2327654" y="2845730"/>
              <a:chExt cx="638508" cy="594971"/>
            </a:xfrm>
          </p:grpSpPr>
          <p:sp>
            <p:nvSpPr>
              <p:cNvPr id="426" name="円/楕円 42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8" name="円/楕円 42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6" name="円/楕円 43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7" name="円/楕円 43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02" name="図形グループ 401"/>
            <p:cNvGrpSpPr/>
            <p:nvPr/>
          </p:nvGrpSpPr>
          <p:grpSpPr>
            <a:xfrm>
              <a:off x="7583577" y="2237228"/>
              <a:ext cx="638508" cy="594971"/>
              <a:chOff x="2327654" y="2845730"/>
              <a:chExt cx="638508" cy="594971"/>
            </a:xfrm>
          </p:grpSpPr>
          <p:sp>
            <p:nvSpPr>
              <p:cNvPr id="403" name="円/楕円 40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5" name="円/楕円 40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2" name="円/楕円 41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3" name="円/楕円 41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449" name="下矢印 448"/>
          <p:cNvSpPr/>
          <p:nvPr/>
        </p:nvSpPr>
        <p:spPr>
          <a:xfrm rot="4700068">
            <a:off x="7861778" y="3836217"/>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450" name="図形グループ 449"/>
          <p:cNvGrpSpPr/>
          <p:nvPr/>
        </p:nvGrpSpPr>
        <p:grpSpPr>
          <a:xfrm>
            <a:off x="6542127" y="3645061"/>
            <a:ext cx="532776" cy="996096"/>
            <a:chOff x="6872915" y="2395590"/>
            <a:chExt cx="532776" cy="996096"/>
          </a:xfrm>
        </p:grpSpPr>
        <p:grpSp>
          <p:nvGrpSpPr>
            <p:cNvPr id="451" name="図形グループ 450"/>
            <p:cNvGrpSpPr>
              <a:grpSpLocks noChangeAspect="1"/>
            </p:cNvGrpSpPr>
            <p:nvPr/>
          </p:nvGrpSpPr>
          <p:grpSpPr>
            <a:xfrm>
              <a:off x="6872915" y="2395590"/>
              <a:ext cx="383113" cy="356983"/>
              <a:chOff x="2327654" y="2845730"/>
              <a:chExt cx="638508" cy="594971"/>
            </a:xfrm>
          </p:grpSpPr>
          <p:sp>
            <p:nvSpPr>
              <p:cNvPr id="500" name="円/楕円 49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1" name="円/楕円 50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2" name="円/楕円 50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3" name="円/楕円 50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4" name="円/楕円 50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5" name="円/楕円 50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6" name="円/楕円 50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7" name="円/楕円 50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8" name="円/楕円 50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9" name="円/楕円 50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0" name="円/楕円 50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1" name="円/楕円 51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2" name="円/楕円 51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3" name="円/楕円 51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4" name="円/楕円 51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5" name="円/楕円 51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6" name="円/楕円 51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7" name="円/楕円 51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8" name="円/楕円 51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9" name="円/楕円 51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0" name="円/楕円 51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1" name="円/楕円 52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2" name="円/楕円 52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52" name="図形グループ 451"/>
            <p:cNvGrpSpPr>
              <a:grpSpLocks noChangeAspect="1"/>
            </p:cNvGrpSpPr>
            <p:nvPr/>
          </p:nvGrpSpPr>
          <p:grpSpPr>
            <a:xfrm>
              <a:off x="6951866" y="2716215"/>
              <a:ext cx="383103" cy="356983"/>
              <a:chOff x="2327654" y="2845730"/>
              <a:chExt cx="638508" cy="594971"/>
            </a:xfrm>
          </p:grpSpPr>
          <p:sp>
            <p:nvSpPr>
              <p:cNvPr id="477" name="円/楕円 47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8" name="円/楕円 47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9" name="円/楕円 47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0" name="円/楕円 47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1" name="円/楕円 48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2" name="円/楕円 48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3" name="円/楕円 48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4" name="円/楕円 48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5" name="円/楕円 48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6" name="円/楕円 48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7" name="円/楕円 48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8" name="円/楕円 48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9" name="円/楕円 48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0" name="円/楕円 48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1" name="円/楕円 49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2" name="円/楕円 49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3" name="円/楕円 49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4" name="円/楕円 49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5" name="円/楕円 49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6" name="円/楕円 49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7" name="円/楕円 49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8" name="円/楕円 49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9" name="円/楕円 49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53" name="図形グループ 452"/>
            <p:cNvGrpSpPr>
              <a:grpSpLocks noChangeAspect="1"/>
            </p:cNvGrpSpPr>
            <p:nvPr/>
          </p:nvGrpSpPr>
          <p:grpSpPr>
            <a:xfrm>
              <a:off x="7022588" y="3034703"/>
              <a:ext cx="383103" cy="356983"/>
              <a:chOff x="2327654" y="2845730"/>
              <a:chExt cx="638508" cy="594971"/>
            </a:xfrm>
          </p:grpSpPr>
          <p:sp>
            <p:nvSpPr>
              <p:cNvPr id="454" name="円/楕円 45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0" name="円/楕円 45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1" name="円/楕円 46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2" name="円/楕円 46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4" name="円/楕円 47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円/楕円 47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6" name="円/楕円 47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523" name="図形グループ 522"/>
          <p:cNvGrpSpPr/>
          <p:nvPr/>
        </p:nvGrpSpPr>
        <p:grpSpPr>
          <a:xfrm>
            <a:off x="5648818" y="3798717"/>
            <a:ext cx="745869" cy="1023529"/>
            <a:chOff x="5979606" y="2549246"/>
            <a:chExt cx="745869" cy="1023529"/>
          </a:xfrm>
        </p:grpSpPr>
        <p:grpSp>
          <p:nvGrpSpPr>
            <p:cNvPr id="524" name="図形グループ 523"/>
            <p:cNvGrpSpPr>
              <a:grpSpLocks noChangeAspect="1"/>
            </p:cNvGrpSpPr>
            <p:nvPr/>
          </p:nvGrpSpPr>
          <p:grpSpPr>
            <a:xfrm>
              <a:off x="6232253" y="2959408"/>
              <a:ext cx="229868" cy="214190"/>
              <a:chOff x="2327654" y="2845730"/>
              <a:chExt cx="638508" cy="594971"/>
            </a:xfrm>
          </p:grpSpPr>
          <p:sp>
            <p:nvSpPr>
              <p:cNvPr id="693" name="円/楕円 69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4" name="円/楕円 69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5" name="円/楕円 69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6" name="円/楕円 69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7" name="円/楕円 69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8" name="円/楕円 69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9" name="円/楕円 69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0" name="円/楕円 69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1" name="円/楕円 70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2" name="円/楕円 70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3" name="円/楕円 70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4" name="円/楕円 70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5" name="円/楕円 70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6" name="円/楕円 70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7" name="円/楕円 70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8" name="円/楕円 70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9" name="円/楕円 70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0" name="円/楕円 70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1" name="円/楕円 71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2" name="円/楕円 71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3" name="円/楕円 71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4" name="円/楕円 71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5" name="円/楕円 71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5" name="図形グループ 524"/>
            <p:cNvGrpSpPr>
              <a:grpSpLocks noChangeAspect="1"/>
            </p:cNvGrpSpPr>
            <p:nvPr/>
          </p:nvGrpSpPr>
          <p:grpSpPr>
            <a:xfrm>
              <a:off x="6318075" y="3149872"/>
              <a:ext cx="229862" cy="214190"/>
              <a:chOff x="2327654" y="2845730"/>
              <a:chExt cx="638508" cy="594971"/>
            </a:xfrm>
          </p:grpSpPr>
          <p:sp>
            <p:nvSpPr>
              <p:cNvPr id="670" name="円/楕円 66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1" name="円/楕円 67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2" name="円/楕円 67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3" name="円/楕円 67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4" name="円/楕円 67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5" name="円/楕円 67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6" name="円/楕円 67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7" name="円/楕円 67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8" name="円/楕円 67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9" name="円/楕円 67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0" name="円/楕円 67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1" name="円/楕円 68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2" name="円/楕円 68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3" name="円/楕円 68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4" name="円/楕円 68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5" name="円/楕円 68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6" name="円/楕円 68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7" name="円/楕円 68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8" name="円/楕円 68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9" name="円/楕円 68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0" name="円/楕円 68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1" name="円/楕円 69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2" name="円/楕円 69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6" name="図形グループ 525"/>
            <p:cNvGrpSpPr>
              <a:grpSpLocks noChangeAspect="1"/>
            </p:cNvGrpSpPr>
            <p:nvPr/>
          </p:nvGrpSpPr>
          <p:grpSpPr>
            <a:xfrm>
              <a:off x="5979606" y="2629675"/>
              <a:ext cx="229868" cy="214190"/>
              <a:chOff x="2327654" y="2845730"/>
              <a:chExt cx="638508" cy="594971"/>
            </a:xfrm>
          </p:grpSpPr>
          <p:sp>
            <p:nvSpPr>
              <p:cNvPr id="647" name="円/楕円 64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8" name="円/楕円 64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9" name="円/楕円 64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0" name="円/楕円 64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1" name="円/楕円 65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2" name="円/楕円 65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3" name="円/楕円 65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4" name="円/楕円 65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5" name="円/楕円 65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6" name="円/楕円 65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7" name="円/楕円 65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8" name="円/楕円 65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9" name="円/楕円 65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0" name="円/楕円 65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1" name="円/楕円 66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2" name="円/楕円 66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3" name="円/楕円 66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4" name="円/楕円 66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5" name="円/楕円 66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6" name="円/楕円 66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7" name="円/楕円 66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8" name="円/楕円 66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9" name="円/楕円 66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7" name="図形グループ 526"/>
            <p:cNvGrpSpPr>
              <a:grpSpLocks noChangeAspect="1"/>
            </p:cNvGrpSpPr>
            <p:nvPr/>
          </p:nvGrpSpPr>
          <p:grpSpPr>
            <a:xfrm>
              <a:off x="6099962" y="2800601"/>
              <a:ext cx="229862" cy="214190"/>
              <a:chOff x="2327654" y="2845730"/>
              <a:chExt cx="638508" cy="594971"/>
            </a:xfrm>
          </p:grpSpPr>
          <p:sp>
            <p:nvSpPr>
              <p:cNvPr id="624" name="円/楕円 62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5" name="円/楕円 62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6" name="円/楕円 62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7" name="円/楕円 62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8" name="円/楕円 62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9" name="円/楕円 62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0" name="円/楕円 62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1" name="円/楕円 63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2" name="円/楕円 63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3" name="円/楕円 63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4" name="円/楕円 63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5" name="円/楕円 63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6" name="円/楕円 63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7" name="円/楕円 63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8" name="円/楕円 63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9" name="円/楕円 63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0" name="円/楕円 63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1" name="円/楕円 64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2" name="円/楕円 64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3" name="円/楕円 64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4" name="円/楕円 64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5" name="円/楕円 64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6" name="円/楕円 64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8" name="図形グループ 527"/>
            <p:cNvGrpSpPr>
              <a:grpSpLocks noChangeAspect="1"/>
            </p:cNvGrpSpPr>
            <p:nvPr/>
          </p:nvGrpSpPr>
          <p:grpSpPr>
            <a:xfrm>
              <a:off x="6316062" y="3358585"/>
              <a:ext cx="229868" cy="214190"/>
              <a:chOff x="2327654" y="2845730"/>
              <a:chExt cx="638508" cy="594971"/>
            </a:xfrm>
          </p:grpSpPr>
          <p:sp>
            <p:nvSpPr>
              <p:cNvPr id="601" name="円/楕円 60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2" name="円/楕円 60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3" name="円/楕円 60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4" name="円/楕円 60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5" name="円/楕円 60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6" name="円/楕円 60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7" name="円/楕円 60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8" name="円/楕円 60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9" name="円/楕円 60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0" name="円/楕円 60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1" name="円/楕円 61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2" name="円/楕円 61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3" name="円/楕円 61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4" name="円/楕円 61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5" name="円/楕円 61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6" name="円/楕円 61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7" name="円/楕円 61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8" name="円/楕円 61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9" name="円/楕円 61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0" name="円/楕円 61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1" name="円/楕円 62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2" name="円/楕円 62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3" name="円/楕円 62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9" name="図形グループ 528"/>
            <p:cNvGrpSpPr>
              <a:grpSpLocks noChangeAspect="1"/>
            </p:cNvGrpSpPr>
            <p:nvPr/>
          </p:nvGrpSpPr>
          <p:grpSpPr>
            <a:xfrm>
              <a:off x="6495613" y="3239858"/>
              <a:ext cx="229862" cy="214190"/>
              <a:chOff x="2327654" y="2845730"/>
              <a:chExt cx="638508" cy="594971"/>
            </a:xfrm>
          </p:grpSpPr>
          <p:sp>
            <p:nvSpPr>
              <p:cNvPr id="578" name="円/楕円 57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9" name="円/楕円 57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0" name="円/楕円 57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1" name="円/楕円 58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2" name="円/楕円 58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3" name="円/楕円 58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4" name="円/楕円 58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5" name="円/楕円 58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6" name="円/楕円 58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7" name="円/楕円 58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8" name="円/楕円 58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9" name="円/楕円 58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0" name="円/楕円 58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1" name="円/楕円 59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2" name="円/楕円 59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3" name="円/楕円 59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4" name="円/楕円 59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5" name="円/楕円 59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6" name="円/楕円 59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7" name="円/楕円 59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8" name="円/楕円 59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9" name="円/楕円 59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0" name="円/楕円 59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0" name="図形グループ 529"/>
            <p:cNvGrpSpPr>
              <a:grpSpLocks noChangeAspect="1"/>
            </p:cNvGrpSpPr>
            <p:nvPr/>
          </p:nvGrpSpPr>
          <p:grpSpPr>
            <a:xfrm>
              <a:off x="6189606" y="2549246"/>
              <a:ext cx="229868" cy="214190"/>
              <a:chOff x="2327654" y="2845730"/>
              <a:chExt cx="638508" cy="594971"/>
            </a:xfrm>
          </p:grpSpPr>
          <p:sp>
            <p:nvSpPr>
              <p:cNvPr id="555" name="円/楕円 55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6" name="円/楕円 55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7" name="円/楕円 55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8" name="円/楕円 55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9" name="円/楕円 55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0" name="円/楕円 55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1" name="円/楕円 56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2" name="円/楕円 56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3" name="円/楕円 56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4" name="円/楕円 56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5" name="円/楕円 56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6" name="円/楕円 56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7" name="円/楕円 56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8" name="円/楕円 56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9" name="円/楕円 56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0" name="円/楕円 56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1" name="円/楕円 57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2" name="円/楕円 57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3" name="円/楕円 57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4" name="円/楕円 57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5" name="円/楕円 57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6" name="円/楕円 57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7" name="円/楕円 57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1" name="図形グループ 530"/>
            <p:cNvGrpSpPr>
              <a:grpSpLocks noChangeAspect="1"/>
            </p:cNvGrpSpPr>
            <p:nvPr/>
          </p:nvGrpSpPr>
          <p:grpSpPr>
            <a:xfrm>
              <a:off x="6305802" y="2717503"/>
              <a:ext cx="229862" cy="214190"/>
              <a:chOff x="2327654" y="2845730"/>
              <a:chExt cx="638508" cy="594971"/>
            </a:xfrm>
          </p:grpSpPr>
          <p:sp>
            <p:nvSpPr>
              <p:cNvPr id="532" name="円/楕円 53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3" name="円/楕円 53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4" name="円/楕円 53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5" name="円/楕円 53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6" name="円/楕円 53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7" name="円/楕円 53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8" name="円/楕円 53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9" name="円/楕円 53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0" name="円/楕円 53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1" name="円/楕円 54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2" name="円/楕円 54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3" name="円/楕円 54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4" name="円/楕円 54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5" name="円/楕円 54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6" name="円/楕円 54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7" name="円/楕円 54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8" name="円/楕円 54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9" name="円/楕円 54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0" name="円/楕円 54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1" name="円/楕円 55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2" name="円/楕円 55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3" name="円/楕円 55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4" name="円/楕円 55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716" name="下矢印 715"/>
          <p:cNvSpPr/>
          <p:nvPr/>
        </p:nvSpPr>
        <p:spPr>
          <a:xfrm rot="4700068">
            <a:off x="7088511" y="3923848"/>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7" name="下矢印 716"/>
          <p:cNvSpPr/>
          <p:nvPr/>
        </p:nvSpPr>
        <p:spPr>
          <a:xfrm rot="4700068">
            <a:off x="6279705" y="4006904"/>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8" name="テキスト ボックス 717"/>
          <p:cNvSpPr txBox="1"/>
          <p:nvPr/>
        </p:nvSpPr>
        <p:spPr>
          <a:xfrm>
            <a:off x="3571582" y="3868067"/>
            <a:ext cx="1994393" cy="646331"/>
          </a:xfrm>
          <a:prstGeom prst="rect">
            <a:avLst/>
          </a:prstGeom>
          <a:noFill/>
        </p:spPr>
        <p:txBody>
          <a:bodyPr wrap="none" rtlCol="0">
            <a:spAutoFit/>
          </a:bodyPr>
          <a:lstStyle/>
          <a:p>
            <a:r>
              <a:rPr kumimoji="1" lang="ja-JP" altLang="en-US" dirty="0" smtClean="0"/>
              <a:t>スケールフリーな</a:t>
            </a:r>
            <a:endParaRPr kumimoji="1" lang="en-US" altLang="ja-JP" dirty="0" smtClean="0"/>
          </a:p>
          <a:p>
            <a:r>
              <a:rPr kumimoji="1" lang="ja-JP" altLang="en-US" dirty="0" smtClean="0"/>
              <a:t>衝突過程</a:t>
            </a:r>
            <a:endParaRPr kumimoji="1" lang="ja-JP" altLang="en-US" dirty="0"/>
          </a:p>
        </p:txBody>
      </p:sp>
      <p:grpSp>
        <p:nvGrpSpPr>
          <p:cNvPr id="719" name="図形グループ 718"/>
          <p:cNvGrpSpPr/>
          <p:nvPr/>
        </p:nvGrpSpPr>
        <p:grpSpPr>
          <a:xfrm>
            <a:off x="525935" y="4412018"/>
            <a:ext cx="3651209" cy="2108735"/>
            <a:chOff x="6097632" y="3093495"/>
            <a:chExt cx="2963457" cy="1472511"/>
          </a:xfrm>
        </p:grpSpPr>
        <p:cxnSp>
          <p:nvCxnSpPr>
            <p:cNvPr id="720" name="直線矢印コネクタ 719"/>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21" name="直線矢印コネクタ 720"/>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22" name="テキスト ボックス 721"/>
            <p:cNvSpPr txBox="1"/>
            <p:nvPr/>
          </p:nvSpPr>
          <p:spPr>
            <a:xfrm>
              <a:off x="8106719" y="4060657"/>
              <a:ext cx="954370"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723" name="テキスト ボックス 722"/>
            <p:cNvSpPr txBox="1"/>
            <p:nvPr/>
          </p:nvSpPr>
          <p:spPr>
            <a:xfrm>
              <a:off x="6097632" y="3596012"/>
              <a:ext cx="736099"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724" name="直線コネクタ 723"/>
            <p:cNvCxnSpPr/>
            <p:nvPr/>
          </p:nvCxnSpPr>
          <p:spPr>
            <a:xfrm>
              <a:off x="7010400" y="3473071"/>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25" name="直線コネクタ 724"/>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26" name="直線コネクタ 725"/>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727" name="テキスト ボックス 726"/>
            <p:cNvSpPr txBox="1"/>
            <p:nvPr/>
          </p:nvSpPr>
          <p:spPr>
            <a:xfrm>
              <a:off x="6833731" y="3093495"/>
              <a:ext cx="1569660" cy="369332"/>
            </a:xfrm>
            <a:prstGeom prst="rect">
              <a:avLst/>
            </a:prstGeom>
            <a:noFill/>
          </p:spPr>
          <p:txBody>
            <a:bodyPr wrap="none" rtlCol="0">
              <a:spAutoFit/>
            </a:bodyPr>
            <a:lstStyle/>
            <a:p>
              <a:r>
                <a:rPr kumimoji="1" lang="ja-JP" altLang="en-US" dirty="0" smtClean="0"/>
                <a:t>破片質量分布</a:t>
              </a:r>
              <a:endParaRPr kumimoji="1" lang="ja-JP" altLang="en-US" dirty="0"/>
            </a:p>
          </p:txBody>
        </p:sp>
        <p:sp>
          <p:nvSpPr>
            <p:cNvPr id="728" name="テキスト ボックス 727"/>
            <p:cNvSpPr txBox="1"/>
            <p:nvPr/>
          </p:nvSpPr>
          <p:spPr>
            <a:xfrm>
              <a:off x="6789190" y="4196674"/>
              <a:ext cx="624916"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729" name="テキスト ボックス 728"/>
            <p:cNvSpPr txBox="1"/>
            <p:nvPr/>
          </p:nvSpPr>
          <p:spPr>
            <a:xfrm>
              <a:off x="7588810" y="4196674"/>
              <a:ext cx="671979"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grpSp>
        <p:nvGrpSpPr>
          <p:cNvPr id="730" name="図形グループ 729"/>
          <p:cNvGrpSpPr/>
          <p:nvPr/>
        </p:nvGrpSpPr>
        <p:grpSpPr>
          <a:xfrm>
            <a:off x="4931823" y="4723458"/>
            <a:ext cx="3651209" cy="1748099"/>
            <a:chOff x="4300251" y="4908569"/>
            <a:chExt cx="2963457" cy="1220682"/>
          </a:xfrm>
        </p:grpSpPr>
        <p:grpSp>
          <p:nvGrpSpPr>
            <p:cNvPr id="731" name="図形グループ 730"/>
            <p:cNvGrpSpPr/>
            <p:nvPr/>
          </p:nvGrpSpPr>
          <p:grpSpPr>
            <a:xfrm>
              <a:off x="4300251" y="4908569"/>
              <a:ext cx="2963457" cy="1220682"/>
              <a:chOff x="6097632" y="3345324"/>
              <a:chExt cx="2963457" cy="1220682"/>
            </a:xfrm>
          </p:grpSpPr>
          <p:cxnSp>
            <p:nvCxnSpPr>
              <p:cNvPr id="733" name="直線矢印コネクタ 732"/>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34" name="直線矢印コネクタ 733"/>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35" name="テキスト ボックス 734"/>
              <p:cNvSpPr txBox="1"/>
              <p:nvPr/>
            </p:nvSpPr>
            <p:spPr>
              <a:xfrm>
                <a:off x="8106719" y="4060657"/>
                <a:ext cx="954370"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736" name="テキスト ボックス 735"/>
              <p:cNvSpPr txBox="1"/>
              <p:nvPr/>
            </p:nvSpPr>
            <p:spPr>
              <a:xfrm>
                <a:off x="6097632" y="3596012"/>
                <a:ext cx="736099"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737" name="直線コネクタ 736"/>
              <p:cNvCxnSpPr/>
              <p:nvPr/>
            </p:nvCxnSpPr>
            <p:spPr>
              <a:xfrm>
                <a:off x="7010400" y="3473071"/>
                <a:ext cx="914400" cy="567286"/>
              </a:xfrm>
              <a:prstGeom prst="line">
                <a:avLst/>
              </a:prstGeom>
              <a:ln w="127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38" name="直線コネクタ 737"/>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39" name="直線コネクタ 738"/>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740" name="テキスト ボックス 739"/>
              <p:cNvSpPr txBox="1"/>
              <p:nvPr/>
            </p:nvSpPr>
            <p:spPr>
              <a:xfrm>
                <a:off x="6789190" y="4196674"/>
                <a:ext cx="624916"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741" name="テキスト ボックス 740"/>
              <p:cNvSpPr txBox="1"/>
              <p:nvPr/>
            </p:nvSpPr>
            <p:spPr>
              <a:xfrm>
                <a:off x="7588810" y="4196674"/>
                <a:ext cx="671979"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cxnSp>
          <p:nvCxnSpPr>
            <p:cNvPr id="732" name="直線コネクタ 731"/>
            <p:cNvCxnSpPr/>
            <p:nvPr/>
          </p:nvCxnSpPr>
          <p:spPr>
            <a:xfrm>
              <a:off x="5222421" y="5192633"/>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742" name="下矢印 741"/>
          <p:cNvSpPr/>
          <p:nvPr/>
        </p:nvSpPr>
        <p:spPr>
          <a:xfrm rot="16200000">
            <a:off x="4042042" y="4965395"/>
            <a:ext cx="694026" cy="92815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 name="テキスト ボックス 7"/>
          <p:cNvSpPr txBox="1"/>
          <p:nvPr/>
        </p:nvSpPr>
        <p:spPr>
          <a:xfrm>
            <a:off x="7074319" y="4924878"/>
            <a:ext cx="2031325" cy="369332"/>
          </a:xfrm>
          <a:prstGeom prst="rect">
            <a:avLst/>
          </a:prstGeom>
          <a:noFill/>
        </p:spPr>
        <p:txBody>
          <a:bodyPr wrap="none" rtlCol="0">
            <a:spAutoFit/>
          </a:bodyPr>
          <a:lstStyle/>
          <a:p>
            <a:r>
              <a:rPr kumimoji="1" lang="ja-JP" altLang="en-US" dirty="0" smtClean="0"/>
              <a:t>べきは変わらない</a:t>
            </a:r>
            <a:endParaRPr kumimoji="1" lang="ja-JP" altLang="en-US" dirty="0"/>
          </a:p>
        </p:txBody>
      </p:sp>
    </p:spTree>
    <p:extLst>
      <p:ext uri="{BB962C8B-B14F-4D97-AF65-F5344CB8AC3E}">
        <p14:creationId xmlns:p14="http://schemas.microsoft.com/office/powerpoint/2010/main" val="66983606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a:t>
            </a:fld>
            <a:endParaRPr lang="en-US" dirty="0"/>
          </a:p>
        </p:txBody>
      </p:sp>
      <p:sp>
        <p:nvSpPr>
          <p:cNvPr id="179" name="テキスト ボックス 178"/>
          <p:cNvSpPr txBox="1"/>
          <p:nvPr/>
        </p:nvSpPr>
        <p:spPr>
          <a:xfrm>
            <a:off x="213491" y="1943668"/>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smtClean="0">
                <a:latin typeface="Helvetica"/>
                <a:cs typeface="Helvetica"/>
              </a:rPr>
              <a:t>6</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歳</a:t>
            </a:r>
            <a:endParaRPr kumimoji="1" lang="ja-JP" altLang="en-US" dirty="0">
              <a:latin typeface="Helvetica"/>
              <a:cs typeface="Helvetica"/>
            </a:endParaRPr>
          </a:p>
        </p:txBody>
      </p:sp>
      <p:sp>
        <p:nvSpPr>
          <p:cNvPr id="182" name="テキスト ボックス 181"/>
          <p:cNvSpPr txBox="1"/>
          <p:nvPr/>
        </p:nvSpPr>
        <p:spPr>
          <a:xfrm>
            <a:off x="213491" y="4554662"/>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a:latin typeface="Helvetica"/>
                <a:cs typeface="Helvetica"/>
              </a:rPr>
              <a:t>7</a:t>
            </a:r>
            <a:r>
              <a:rPr kumimoji="1" lang="en-US" altLang="ja-JP" dirty="0" smtClean="0">
                <a:latin typeface="Helvetica"/>
                <a:cs typeface="Helvetica"/>
              </a:rPr>
              <a:t>-10</a:t>
            </a:r>
            <a:r>
              <a:rPr kumimoji="1" lang="en-US" altLang="ja-JP" baseline="30000" dirty="0" smtClean="0">
                <a:latin typeface="Helvetica"/>
                <a:cs typeface="Helvetica"/>
              </a:rPr>
              <a:t>9</a:t>
            </a:r>
            <a:r>
              <a:rPr kumimoji="1" lang="ja-JP" altLang="en-US" dirty="0" smtClean="0">
                <a:latin typeface="Helvetica"/>
                <a:cs typeface="Helvetica"/>
              </a:rPr>
              <a:t>歳</a:t>
            </a:r>
            <a:endParaRPr kumimoji="1" lang="ja-JP" altLang="en-US" dirty="0">
              <a:latin typeface="Helvetica"/>
              <a:cs typeface="Helvetica"/>
            </a:endParaRPr>
          </a:p>
        </p:txBody>
      </p:sp>
      <p:grpSp>
        <p:nvGrpSpPr>
          <p:cNvPr id="193" name="図形グループ 192"/>
          <p:cNvGrpSpPr/>
          <p:nvPr/>
        </p:nvGrpSpPr>
        <p:grpSpPr>
          <a:xfrm>
            <a:off x="106592" y="2082783"/>
            <a:ext cx="8460415" cy="3145069"/>
            <a:chOff x="54229" y="2972608"/>
            <a:chExt cx="8460415" cy="3145069"/>
          </a:xfrm>
        </p:grpSpPr>
        <p:sp>
          <p:nvSpPr>
            <p:cNvPr id="176" name="下矢印 175"/>
            <p:cNvSpPr/>
            <p:nvPr/>
          </p:nvSpPr>
          <p:spPr>
            <a:xfrm>
              <a:off x="7369711" y="3473186"/>
              <a:ext cx="484632" cy="212700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テキスト ボックス 26"/>
            <p:cNvSpPr txBox="1"/>
            <p:nvPr/>
          </p:nvSpPr>
          <p:spPr>
            <a:xfrm>
              <a:off x="6840034" y="2972608"/>
              <a:ext cx="1569660" cy="369332"/>
            </a:xfrm>
            <a:prstGeom prst="rect">
              <a:avLst/>
            </a:prstGeom>
            <a:noFill/>
          </p:spPr>
          <p:txBody>
            <a:bodyPr wrap="none" rtlCol="0">
              <a:spAutoFit/>
            </a:bodyPr>
            <a:lstStyle/>
            <a:p>
              <a:r>
                <a:rPr kumimoji="1" lang="ja-JP" altLang="en-US" dirty="0" smtClean="0"/>
                <a:t>原始惑星形成</a:t>
              </a:r>
              <a:endParaRPr kumimoji="1" lang="ja-JP" altLang="en-US" dirty="0"/>
            </a:p>
          </p:txBody>
        </p:sp>
        <p:sp>
          <p:nvSpPr>
            <p:cNvPr id="56" name="テキスト ボックス 55"/>
            <p:cNvSpPr txBox="1"/>
            <p:nvPr/>
          </p:nvSpPr>
          <p:spPr>
            <a:xfrm>
              <a:off x="54229" y="4186510"/>
              <a:ext cx="1338828" cy="646331"/>
            </a:xfrm>
            <a:prstGeom prst="rect">
              <a:avLst/>
            </a:prstGeom>
            <a:noFill/>
          </p:spPr>
          <p:txBody>
            <a:bodyPr wrap="none" rtlCol="0">
              <a:spAutoFit/>
            </a:bodyPr>
            <a:lstStyle/>
            <a:p>
              <a:r>
                <a:rPr kumimoji="1" lang="ja-JP" altLang="en-US" dirty="0" smtClean="0"/>
                <a:t>巨大衝突を</a:t>
              </a:r>
              <a:endParaRPr kumimoji="1" lang="en-US" altLang="ja-JP" dirty="0" smtClean="0"/>
            </a:p>
            <a:p>
              <a:r>
                <a:rPr kumimoji="1" lang="ja-JP" altLang="en-US" dirty="0" smtClean="0"/>
                <a:t>繰り返す</a:t>
              </a:r>
              <a:endParaRPr kumimoji="1" lang="en-US" altLang="ja-JP" dirty="0" smtClean="0"/>
            </a:p>
          </p:txBody>
        </p:sp>
        <p:sp>
          <p:nvSpPr>
            <p:cNvPr id="166" name="テキスト ボックス 165"/>
            <p:cNvSpPr txBox="1"/>
            <p:nvPr/>
          </p:nvSpPr>
          <p:spPr>
            <a:xfrm>
              <a:off x="6714151" y="5748345"/>
              <a:ext cx="1800493" cy="369332"/>
            </a:xfrm>
            <a:prstGeom prst="rect">
              <a:avLst/>
            </a:prstGeom>
            <a:noFill/>
          </p:spPr>
          <p:txBody>
            <a:bodyPr wrap="none" rtlCol="0">
              <a:spAutoFit/>
            </a:bodyPr>
            <a:lstStyle/>
            <a:p>
              <a:r>
                <a:rPr kumimoji="1" lang="ja-JP" altLang="en-US" dirty="0" smtClean="0"/>
                <a:t>地球型惑星形成</a:t>
              </a:r>
            </a:p>
          </p:txBody>
        </p:sp>
      </p:grpSp>
      <p:grpSp>
        <p:nvGrpSpPr>
          <p:cNvPr id="192" name="図形グループ 191"/>
          <p:cNvGrpSpPr/>
          <p:nvPr/>
        </p:nvGrpSpPr>
        <p:grpSpPr>
          <a:xfrm>
            <a:off x="1526671" y="4317750"/>
            <a:ext cx="4837908" cy="1009412"/>
            <a:chOff x="1704256" y="4516509"/>
            <a:chExt cx="4837908" cy="1009412"/>
          </a:xfrm>
        </p:grpSpPr>
        <p:grpSp>
          <p:nvGrpSpPr>
            <p:cNvPr id="175" name="図形グループ 174"/>
            <p:cNvGrpSpPr/>
            <p:nvPr/>
          </p:nvGrpSpPr>
          <p:grpSpPr>
            <a:xfrm>
              <a:off x="1704256" y="4885841"/>
              <a:ext cx="4837908" cy="640080"/>
              <a:chOff x="1649336" y="5010351"/>
              <a:chExt cx="4837908" cy="640080"/>
            </a:xfrm>
          </p:grpSpPr>
          <p:sp>
            <p:nvSpPr>
              <p:cNvPr id="169" name="円/楕円 168"/>
              <p:cNvSpPr>
                <a:spLocks noChangeAspect="1"/>
              </p:cNvSpPr>
              <p:nvPr/>
            </p:nvSpPr>
            <p:spPr>
              <a:xfrm>
                <a:off x="1649336" y="5010351"/>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691857" y="523102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3722113" y="5161072"/>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4840331" y="5105804"/>
                <a:ext cx="438943" cy="43894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6222068" y="523102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4" name="テキスト ボックス 183"/>
            <p:cNvSpPr txBox="1"/>
            <p:nvPr/>
          </p:nvSpPr>
          <p:spPr>
            <a:xfrm>
              <a:off x="3293426" y="4516509"/>
              <a:ext cx="2651349" cy="369332"/>
            </a:xfrm>
            <a:prstGeom prst="rect">
              <a:avLst/>
            </a:prstGeom>
            <a:noFill/>
          </p:spPr>
          <p:txBody>
            <a:bodyPr wrap="none" rtlCol="0">
              <a:spAutoFit/>
            </a:bodyPr>
            <a:lstStyle/>
            <a:p>
              <a:r>
                <a:rPr kumimoji="1" lang="ja-JP" altLang="en-US" dirty="0" smtClean="0"/>
                <a:t>地球型惑星</a:t>
              </a:r>
              <a:r>
                <a:rPr kumimoji="1" lang="en-US" altLang="ja-JP" dirty="0" smtClean="0"/>
                <a:t> (</a:t>
              </a:r>
              <a:r>
                <a:rPr kumimoji="1" lang="en-US" altLang="ja-JP" dirty="0" smtClean="0">
                  <a:latin typeface="Helvetica"/>
                  <a:cs typeface="Helvetica"/>
                </a:rPr>
                <a:t>~10000km</a:t>
              </a:r>
              <a:r>
                <a:rPr kumimoji="1" lang="en-US" altLang="ja-JP" dirty="0"/>
                <a:t>)</a:t>
              </a:r>
              <a:endParaRPr kumimoji="1" lang="ja-JP" altLang="en-US" dirty="0"/>
            </a:p>
          </p:txBody>
        </p:sp>
      </p:grpSp>
      <p:grpSp>
        <p:nvGrpSpPr>
          <p:cNvPr id="190" name="図形グループ 189"/>
          <p:cNvGrpSpPr/>
          <p:nvPr/>
        </p:nvGrpSpPr>
        <p:grpSpPr>
          <a:xfrm>
            <a:off x="1526671" y="1633557"/>
            <a:ext cx="5054733" cy="995157"/>
            <a:chOff x="1704256" y="1741697"/>
            <a:chExt cx="5054733" cy="995157"/>
          </a:xfrm>
        </p:grpSpPr>
        <p:grpSp>
          <p:nvGrpSpPr>
            <p:cNvPr id="25" name="図形グループ 24"/>
            <p:cNvGrpSpPr/>
            <p:nvPr/>
          </p:nvGrpSpPr>
          <p:grpSpPr>
            <a:xfrm>
              <a:off x="1704256" y="2096774"/>
              <a:ext cx="5054733" cy="640080"/>
              <a:chOff x="1285163" y="1538192"/>
              <a:chExt cx="5054733" cy="640080"/>
            </a:xfrm>
          </p:grpSpPr>
          <p:sp>
            <p:nvSpPr>
              <p:cNvPr id="13" name="円/楕円 12"/>
              <p:cNvSpPr>
                <a:spLocks noChangeAspect="1"/>
              </p:cNvSpPr>
              <p:nvPr/>
            </p:nvSpPr>
            <p:spPr>
              <a:xfrm>
                <a:off x="1285163" y="1538192"/>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 name="円/楕円 13"/>
              <p:cNvSpPr>
                <a:spLocks noChangeAspect="1"/>
              </p:cNvSpPr>
              <p:nvPr/>
            </p:nvSpPr>
            <p:spPr>
              <a:xfrm rot="18900000">
                <a:off x="2702700"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 name="円/楕円 14"/>
              <p:cNvSpPr>
                <a:spLocks noChangeAspect="1"/>
              </p:cNvSpPr>
              <p:nvPr/>
            </p:nvSpPr>
            <p:spPr>
              <a:xfrm rot="18900000">
                <a:off x="2327684" y="1725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 name="円/楕円 15"/>
              <p:cNvSpPr>
                <a:spLocks noChangeAspect="1"/>
              </p:cNvSpPr>
              <p:nvPr/>
            </p:nvSpPr>
            <p:spPr>
              <a:xfrm rot="18900000">
                <a:off x="3077716" y="1725399"/>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 name="円/楕円 16"/>
              <p:cNvSpPr>
                <a:spLocks noChangeAspect="1"/>
              </p:cNvSpPr>
              <p:nvPr/>
            </p:nvSpPr>
            <p:spPr>
              <a:xfrm rot="18900000">
                <a:off x="3452732"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 name="円/楕円 17"/>
              <p:cNvSpPr>
                <a:spLocks noChangeAspect="1"/>
              </p:cNvSpPr>
              <p:nvPr/>
            </p:nvSpPr>
            <p:spPr>
              <a:xfrm rot="18900000">
                <a:off x="3839716"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 name="円/楕円 18"/>
              <p:cNvSpPr>
                <a:spLocks noChangeAspect="1"/>
              </p:cNvSpPr>
              <p:nvPr/>
            </p:nvSpPr>
            <p:spPr>
              <a:xfrm rot="18900000">
                <a:off x="4214732"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 name="円/楕円 19"/>
              <p:cNvSpPr>
                <a:spLocks noChangeAspect="1"/>
              </p:cNvSpPr>
              <p:nvPr/>
            </p:nvSpPr>
            <p:spPr>
              <a:xfrm rot="18900000">
                <a:off x="4589748"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 name="円/楕円 20"/>
              <p:cNvSpPr>
                <a:spLocks noChangeAspect="1"/>
              </p:cNvSpPr>
              <p:nvPr/>
            </p:nvSpPr>
            <p:spPr>
              <a:xfrm rot="18900000">
                <a:off x="4964764"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 name="円/楕円 21"/>
              <p:cNvSpPr>
                <a:spLocks noChangeAspect="1"/>
              </p:cNvSpPr>
              <p:nvPr/>
            </p:nvSpPr>
            <p:spPr>
              <a:xfrm rot="18900000">
                <a:off x="533978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円/楕円 22"/>
              <p:cNvSpPr>
                <a:spLocks noChangeAspect="1"/>
              </p:cNvSpPr>
              <p:nvPr/>
            </p:nvSpPr>
            <p:spPr>
              <a:xfrm rot="18900000">
                <a:off x="5699704" y="172539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 name="円/楕円 23"/>
              <p:cNvSpPr>
                <a:spLocks noChangeAspect="1"/>
              </p:cNvSpPr>
              <p:nvPr/>
            </p:nvSpPr>
            <p:spPr>
              <a:xfrm rot="18900000">
                <a:off x="607472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5" name="テキスト ボックス 184"/>
            <p:cNvSpPr txBox="1"/>
            <p:nvPr/>
          </p:nvSpPr>
          <p:spPr>
            <a:xfrm>
              <a:off x="1704256" y="1741697"/>
              <a:ext cx="646331" cy="369332"/>
            </a:xfrm>
            <a:prstGeom prst="rect">
              <a:avLst/>
            </a:prstGeom>
            <a:noFill/>
          </p:spPr>
          <p:txBody>
            <a:bodyPr wrap="none" rtlCol="0">
              <a:spAutoFit/>
            </a:bodyPr>
            <a:lstStyle/>
            <a:p>
              <a:r>
                <a:rPr kumimoji="1" lang="ja-JP" altLang="en-US" dirty="0" smtClean="0"/>
                <a:t>太陽</a:t>
              </a:r>
              <a:endParaRPr kumimoji="1" lang="ja-JP" altLang="en-US" dirty="0"/>
            </a:p>
          </p:txBody>
        </p:sp>
        <p:sp>
          <p:nvSpPr>
            <p:cNvPr id="186" name="テキスト ボックス 185"/>
            <p:cNvSpPr txBox="1"/>
            <p:nvPr/>
          </p:nvSpPr>
          <p:spPr>
            <a:xfrm>
              <a:off x="3565317" y="1859726"/>
              <a:ext cx="2311072" cy="369332"/>
            </a:xfrm>
            <a:prstGeom prst="rect">
              <a:avLst/>
            </a:prstGeom>
            <a:noFill/>
          </p:spPr>
          <p:txBody>
            <a:bodyPr wrap="none" rtlCol="0">
              <a:spAutoFit/>
            </a:bodyPr>
            <a:lstStyle/>
            <a:p>
              <a:r>
                <a:rPr kumimoji="1" lang="ja-JP" altLang="en-US" dirty="0" smtClean="0"/>
                <a:t>原始惑星</a:t>
              </a:r>
              <a:r>
                <a:rPr kumimoji="1" lang="en-US" altLang="ja-JP" dirty="0" smtClean="0"/>
                <a:t> (</a:t>
              </a:r>
              <a:r>
                <a:rPr kumimoji="1" lang="en-US" altLang="ja-JP" dirty="0" smtClean="0">
                  <a:latin typeface="Helvetica"/>
                  <a:cs typeface="Helvetica"/>
                </a:rPr>
                <a:t>~1000km</a:t>
              </a:r>
              <a:r>
                <a:rPr kumimoji="1" lang="en-US" altLang="ja-JP" dirty="0"/>
                <a:t>)</a:t>
              </a:r>
              <a:endParaRPr kumimoji="1" lang="ja-JP" altLang="en-US" dirty="0"/>
            </a:p>
          </p:txBody>
        </p:sp>
      </p:grpSp>
      <p:grpSp>
        <p:nvGrpSpPr>
          <p:cNvPr id="191" name="図形グループ 190"/>
          <p:cNvGrpSpPr/>
          <p:nvPr/>
        </p:nvGrpSpPr>
        <p:grpSpPr>
          <a:xfrm>
            <a:off x="1526671" y="2966652"/>
            <a:ext cx="5391227" cy="998545"/>
            <a:chOff x="1704256" y="3153410"/>
            <a:chExt cx="5391227" cy="998545"/>
          </a:xfrm>
        </p:grpSpPr>
        <p:grpSp>
          <p:nvGrpSpPr>
            <p:cNvPr id="180" name="図形グループ 179"/>
            <p:cNvGrpSpPr/>
            <p:nvPr/>
          </p:nvGrpSpPr>
          <p:grpSpPr>
            <a:xfrm>
              <a:off x="1704256" y="3511875"/>
              <a:ext cx="5076111" cy="640080"/>
              <a:chOff x="1649336" y="2865209"/>
              <a:chExt cx="5076111" cy="640080"/>
            </a:xfrm>
          </p:grpSpPr>
          <p:sp>
            <p:nvSpPr>
              <p:cNvPr id="26" name="円/楕円 25"/>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 name="円/楕円 2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 name="円/楕円 3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 name="円/楕円 3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 name="円/楕円 3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99" name="図形グループ 98"/>
              <p:cNvGrpSpPr/>
              <p:nvPr/>
            </p:nvGrpSpPr>
            <p:grpSpPr>
              <a:xfrm>
                <a:off x="3300017" y="2915111"/>
                <a:ext cx="461968" cy="488589"/>
                <a:chOff x="3270050" y="2912461"/>
                <a:chExt cx="461968" cy="488589"/>
              </a:xfrm>
            </p:grpSpPr>
            <p:grpSp>
              <p:nvGrpSpPr>
                <p:cNvPr id="66" name="図形グループ 65"/>
                <p:cNvGrpSpPr/>
                <p:nvPr/>
              </p:nvGrpSpPr>
              <p:grpSpPr>
                <a:xfrm>
                  <a:off x="3270050" y="2912461"/>
                  <a:ext cx="461968" cy="488589"/>
                  <a:chOff x="3280072" y="2906088"/>
                  <a:chExt cx="461968" cy="488589"/>
                </a:xfrm>
              </p:grpSpPr>
              <p:sp>
                <p:nvSpPr>
                  <p:cNvPr id="57" name="円/楕円 56"/>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円/楕円 58"/>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 name="円/楕円 59"/>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97" name="円/楕円 96"/>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8" name="図形グループ 107"/>
              <p:cNvGrpSpPr/>
              <p:nvPr/>
            </p:nvGrpSpPr>
            <p:grpSpPr>
              <a:xfrm>
                <a:off x="4550726" y="2874679"/>
                <a:ext cx="371135" cy="530723"/>
                <a:chOff x="4550726" y="2874679"/>
                <a:chExt cx="371135" cy="530723"/>
              </a:xfrm>
            </p:grpSpPr>
            <p:sp>
              <p:nvSpPr>
                <p:cNvPr id="85" name="円/楕円 84"/>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2" name="円/楕円 91"/>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9" name="図形グループ 108"/>
              <p:cNvGrpSpPr/>
              <p:nvPr/>
            </p:nvGrpSpPr>
            <p:grpSpPr>
              <a:xfrm>
                <a:off x="4992475" y="2940898"/>
                <a:ext cx="506092" cy="373969"/>
                <a:chOff x="4992475" y="2940898"/>
                <a:chExt cx="506092" cy="373969"/>
              </a:xfrm>
            </p:grpSpPr>
            <p:sp>
              <p:nvSpPr>
                <p:cNvPr id="93" name="円/楕円 92"/>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2" name="円/楕円 101"/>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3" name="円/楕円 102"/>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5" name="円/楕円 104"/>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87" name="テキスト ボックス 186"/>
            <p:cNvSpPr txBox="1"/>
            <p:nvPr/>
          </p:nvSpPr>
          <p:spPr>
            <a:xfrm>
              <a:off x="3033650" y="3153410"/>
              <a:ext cx="4061833" cy="369332"/>
            </a:xfrm>
            <a:prstGeom prst="rect">
              <a:avLst/>
            </a:prstGeom>
            <a:noFill/>
          </p:spPr>
          <p:txBody>
            <a:bodyPr wrap="none" rtlCol="0">
              <a:spAutoFit/>
            </a:bodyPr>
            <a:lstStyle/>
            <a:p>
              <a:r>
                <a:rPr kumimoji="1" lang="ja-JP" altLang="en-US" dirty="0" smtClean="0"/>
                <a:t>さまざまなサイズの</a:t>
              </a:r>
              <a:r>
                <a:rPr kumimoji="1" lang="ja-JP" altLang="en-US" dirty="0" smtClean="0"/>
                <a:t>破片</a:t>
              </a:r>
              <a:r>
                <a:rPr kumimoji="1" lang="en-US" altLang="ja-JP" dirty="0" smtClean="0"/>
                <a:t> </a:t>
              </a:r>
              <a:r>
                <a:rPr kumimoji="1" lang="en-US" altLang="ja-JP" dirty="0" smtClean="0"/>
                <a:t>(</a:t>
              </a:r>
              <a:r>
                <a:rPr kumimoji="1" lang="en-US" altLang="ja-JP" dirty="0" smtClean="0">
                  <a:latin typeface="Helvetica"/>
                  <a:cs typeface="Helvetica"/>
                </a:rPr>
                <a:t>~</a:t>
              </a:r>
              <a:r>
                <a:rPr kumimoji="1" lang="en-US" altLang="ja-JP" dirty="0">
                  <a:latin typeface="Helvetica"/>
                  <a:cs typeface="Helvetica"/>
                </a:rPr>
                <a:t>1</a:t>
              </a:r>
              <a:r>
                <a:rPr kumimoji="1" lang="en-US" altLang="ja-JP" dirty="0" smtClean="0">
                  <a:latin typeface="Helvetica"/>
                  <a:cs typeface="Helvetica"/>
                </a:rPr>
                <a:t>μm-1km</a:t>
              </a:r>
              <a:r>
                <a:rPr kumimoji="1" lang="en-US" altLang="ja-JP" dirty="0"/>
                <a:t>)</a:t>
              </a:r>
              <a:endParaRPr kumimoji="1" lang="ja-JP" altLang="en-US" dirty="0"/>
            </a:p>
          </p:txBody>
        </p:sp>
      </p:grpSp>
      <p:sp>
        <p:nvSpPr>
          <p:cNvPr id="3" name="テキスト ボックス 2"/>
          <p:cNvSpPr txBox="1"/>
          <p:nvPr/>
        </p:nvSpPr>
        <p:spPr>
          <a:xfrm>
            <a:off x="229786" y="1035546"/>
            <a:ext cx="8712642" cy="369332"/>
          </a:xfrm>
          <a:prstGeom prst="rect">
            <a:avLst/>
          </a:prstGeom>
          <a:noFill/>
        </p:spPr>
        <p:txBody>
          <a:bodyPr wrap="none" rtlCol="0">
            <a:spAutoFit/>
          </a:bodyPr>
          <a:lstStyle/>
          <a:p>
            <a:r>
              <a:rPr kumimoji="1" lang="ja-JP" altLang="en-US" dirty="0" smtClean="0"/>
              <a:t>太陽誕生（</a:t>
            </a:r>
            <a:r>
              <a:rPr kumimoji="1" lang="en-US" altLang="ja-JP" dirty="0" smtClean="0">
                <a:latin typeface="Helvetica"/>
                <a:cs typeface="Helvetica"/>
              </a:rPr>
              <a:t>0</a:t>
            </a:r>
            <a:r>
              <a:rPr kumimoji="1" lang="ja-JP" altLang="en-US" dirty="0" smtClean="0"/>
              <a:t>歳）から</a:t>
            </a:r>
            <a:r>
              <a:rPr kumimoji="1" lang="en-US" altLang="ja-JP" dirty="0">
                <a:latin typeface="Helvetica"/>
                <a:cs typeface="Helvetica"/>
              </a:rPr>
              <a:t>10</a:t>
            </a:r>
            <a:r>
              <a:rPr kumimoji="1" lang="en-US" altLang="ja-JP" baseline="30000" dirty="0">
                <a:latin typeface="Helvetica"/>
                <a:cs typeface="Helvetica"/>
              </a:rPr>
              <a:t>6</a:t>
            </a:r>
            <a:r>
              <a:rPr kumimoji="1" lang="en-US" altLang="ja-JP" dirty="0">
                <a:latin typeface="Helvetica"/>
                <a:cs typeface="Helvetica"/>
              </a:rPr>
              <a:t>-</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年ほどで、火星サイズ</a:t>
            </a:r>
            <a:r>
              <a:rPr kumimoji="1" lang="en-US" altLang="ja-JP" dirty="0">
                <a:latin typeface="Helvetica"/>
                <a:cs typeface="Helvetica"/>
              </a:rPr>
              <a:t> </a:t>
            </a:r>
            <a:r>
              <a:rPr kumimoji="1" lang="en-US" altLang="ja-JP" dirty="0" smtClean="0">
                <a:latin typeface="Helvetica"/>
                <a:cs typeface="Helvetica"/>
              </a:rPr>
              <a:t>(~1000km</a:t>
            </a:r>
            <a:r>
              <a:rPr kumimoji="1" lang="en-US" altLang="ja-JP" dirty="0">
                <a:latin typeface="Helvetica"/>
                <a:cs typeface="Helvetica"/>
              </a:rPr>
              <a:t>)</a:t>
            </a:r>
            <a:r>
              <a:rPr kumimoji="1" lang="ja-JP" altLang="en-US" dirty="0" smtClean="0">
                <a:latin typeface="Helvetica"/>
                <a:cs typeface="Helvetica"/>
              </a:rPr>
              <a:t>の原始惑星が形成</a:t>
            </a:r>
            <a:endParaRPr kumimoji="1" lang="en-US" altLang="ja-JP" dirty="0" smtClean="0"/>
          </a:p>
        </p:txBody>
      </p:sp>
      <p:sp>
        <p:nvSpPr>
          <p:cNvPr id="7" name="テキスト ボックス 6"/>
          <p:cNvSpPr txBox="1"/>
          <p:nvPr/>
        </p:nvSpPr>
        <p:spPr>
          <a:xfrm>
            <a:off x="4455944" y="6006900"/>
            <a:ext cx="2255233" cy="369332"/>
          </a:xfrm>
          <a:prstGeom prst="rect">
            <a:avLst/>
          </a:prstGeom>
          <a:noFill/>
          <a:ln>
            <a:solidFill>
              <a:srgbClr val="4F81BD"/>
            </a:solidFill>
          </a:ln>
        </p:spPr>
        <p:txBody>
          <a:bodyPr wrap="none" rtlCol="0">
            <a:spAutoFit/>
          </a:bodyPr>
          <a:lstStyle/>
          <a:p>
            <a:r>
              <a:rPr kumimoji="1" lang="ja-JP" altLang="en-US" dirty="0" smtClean="0"/>
              <a:t>破壊も起こっている</a:t>
            </a:r>
            <a:endParaRPr kumimoji="1" lang="ja-JP" altLang="en-US" dirty="0"/>
          </a:p>
        </p:txBody>
      </p:sp>
      <p:sp>
        <p:nvSpPr>
          <p:cNvPr id="110" name="テキスト ボックス 109"/>
          <p:cNvSpPr txBox="1"/>
          <p:nvPr/>
        </p:nvSpPr>
        <p:spPr>
          <a:xfrm>
            <a:off x="1214852" y="5460284"/>
            <a:ext cx="6596678" cy="400110"/>
          </a:xfrm>
          <a:prstGeom prst="rect">
            <a:avLst/>
          </a:prstGeom>
          <a:noFill/>
          <a:ln>
            <a:solidFill>
              <a:srgbClr val="FF0000"/>
            </a:solidFill>
          </a:ln>
        </p:spPr>
        <p:txBody>
          <a:bodyPr wrap="none" rtlCol="0">
            <a:spAutoFit/>
          </a:bodyPr>
          <a:lstStyle/>
          <a:p>
            <a:r>
              <a:rPr kumimoji="1" lang="ja-JP" altLang="en-US" sz="2000" dirty="0"/>
              <a:t>巨大衝突</a:t>
            </a:r>
            <a:r>
              <a:rPr kumimoji="1" lang="ja-JP" altLang="en-US" sz="2000" dirty="0" smtClean="0"/>
              <a:t>ステージ：原始惑星が衝突し合体成長する段階</a:t>
            </a:r>
            <a:endParaRPr kumimoji="1" lang="ja-JP" altLang="en-US" sz="2000" dirty="0"/>
          </a:p>
        </p:txBody>
      </p:sp>
      <p:sp>
        <p:nvSpPr>
          <p:cNvPr id="8" name="テキスト ボックス 7"/>
          <p:cNvSpPr txBox="1"/>
          <p:nvPr/>
        </p:nvSpPr>
        <p:spPr>
          <a:xfrm>
            <a:off x="7906706" y="3360923"/>
            <a:ext cx="1107996" cy="646331"/>
          </a:xfrm>
          <a:prstGeom prst="rect">
            <a:avLst/>
          </a:prstGeom>
          <a:noFill/>
          <a:ln>
            <a:solidFill>
              <a:srgbClr val="93CDDD"/>
            </a:solidFill>
          </a:ln>
        </p:spPr>
        <p:txBody>
          <a:bodyPr wrap="none" rtlCol="0">
            <a:spAutoFit/>
          </a:bodyPr>
          <a:lstStyle/>
          <a:p>
            <a:r>
              <a:rPr kumimoji="1" lang="ja-JP" altLang="en-US" dirty="0" smtClean="0"/>
              <a:t>巨大衝突</a:t>
            </a:r>
            <a:endParaRPr kumimoji="1" lang="en-US" altLang="ja-JP" dirty="0" smtClean="0"/>
          </a:p>
          <a:p>
            <a:r>
              <a:rPr kumimoji="1" lang="ja-JP" altLang="en-US" dirty="0" smtClean="0"/>
              <a:t>ステージ</a:t>
            </a:r>
            <a:endParaRPr kumimoji="1" lang="ja-JP" altLang="en-US" dirty="0"/>
          </a:p>
        </p:txBody>
      </p:sp>
      <p:sp>
        <p:nvSpPr>
          <p:cNvPr id="9" name="テキスト ボックス 8"/>
          <p:cNvSpPr txBox="1"/>
          <p:nvPr/>
        </p:nvSpPr>
        <p:spPr>
          <a:xfrm>
            <a:off x="2367731" y="6010161"/>
            <a:ext cx="2031325" cy="369332"/>
          </a:xfrm>
          <a:prstGeom prst="rect">
            <a:avLst/>
          </a:prstGeom>
          <a:noFill/>
        </p:spPr>
        <p:txBody>
          <a:bodyPr wrap="none" rtlCol="0">
            <a:spAutoFit/>
          </a:bodyPr>
          <a:lstStyle/>
          <a:p>
            <a:r>
              <a:rPr kumimoji="1" lang="ja-JP" altLang="en-US" dirty="0"/>
              <a:t>しかし当然ながら</a:t>
            </a:r>
          </a:p>
        </p:txBody>
      </p:sp>
    </p:spTree>
    <p:extLst>
      <p:ext uri="{BB962C8B-B14F-4D97-AF65-F5344CB8AC3E}">
        <p14:creationId xmlns:p14="http://schemas.microsoft.com/office/powerpoint/2010/main" val="173449716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デブリ円盤の観測</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20</a:t>
            </a:fld>
            <a:endParaRPr lang="en-US"/>
          </a:p>
        </p:txBody>
      </p:sp>
      <p:sp>
        <p:nvSpPr>
          <p:cNvPr id="7" name="テキスト ボックス 6"/>
          <p:cNvSpPr txBox="1"/>
          <p:nvPr/>
        </p:nvSpPr>
        <p:spPr>
          <a:xfrm>
            <a:off x="6164862" y="3461310"/>
            <a:ext cx="2979138" cy="307777"/>
          </a:xfrm>
          <a:prstGeom prst="rect">
            <a:avLst/>
          </a:prstGeom>
          <a:noFill/>
        </p:spPr>
        <p:txBody>
          <a:bodyPr wrap="none" rtlCol="0">
            <a:spAutoFit/>
          </a:bodyPr>
          <a:lstStyle/>
          <a:p>
            <a:r>
              <a:rPr kumimoji="1" lang="en-US" altLang="ja-JP" sz="1400" dirty="0">
                <a:latin typeface="Helvetica"/>
                <a:cs typeface="Helvetica"/>
              </a:rPr>
              <a:t>C</a:t>
            </a:r>
            <a:r>
              <a:rPr kumimoji="1" lang="en-US" altLang="ja-JP" sz="1400" dirty="0" smtClean="0">
                <a:latin typeface="Helvetica"/>
                <a:cs typeface="Helvetica"/>
              </a:rPr>
              <a:t>redit : </a:t>
            </a:r>
            <a:r>
              <a:rPr lang="en-US" altLang="ja-JP" sz="1400" dirty="0" smtClean="0">
                <a:latin typeface="Helvetica"/>
                <a:cs typeface="Helvetica"/>
              </a:rPr>
              <a:t>A</a:t>
            </a:r>
            <a:r>
              <a:rPr lang="en-US" altLang="ja-JP" sz="1400" dirty="0">
                <a:latin typeface="Helvetica"/>
                <a:cs typeface="Helvetica"/>
              </a:rPr>
              <a:t>.-M. Lagrange et al</a:t>
            </a:r>
            <a:r>
              <a:rPr lang="en-US" altLang="ja-JP" sz="1400" dirty="0" smtClean="0">
                <a:latin typeface="Helvetica"/>
                <a:cs typeface="Helvetica"/>
              </a:rPr>
              <a:t>. </a:t>
            </a:r>
            <a:r>
              <a:rPr lang="en-US" altLang="ja-JP" sz="1400" dirty="0" smtClean="0">
                <a:latin typeface="Helvetica"/>
                <a:cs typeface="Helvetica"/>
              </a:rPr>
              <a:t>2010</a:t>
            </a:r>
            <a:endParaRPr kumimoji="1" lang="ja-JP" altLang="en-US" sz="1400" dirty="0">
              <a:latin typeface="Helvetica"/>
              <a:cs typeface="Helvetica"/>
            </a:endParaRPr>
          </a:p>
        </p:txBody>
      </p:sp>
      <p:sp>
        <p:nvSpPr>
          <p:cNvPr id="8" name="テキスト ボックス 7"/>
          <p:cNvSpPr txBox="1"/>
          <p:nvPr/>
        </p:nvSpPr>
        <p:spPr>
          <a:xfrm>
            <a:off x="6814499" y="1022022"/>
            <a:ext cx="1673730" cy="307777"/>
          </a:xfrm>
          <a:prstGeom prst="rect">
            <a:avLst/>
          </a:prstGeom>
          <a:noFill/>
        </p:spPr>
        <p:txBody>
          <a:bodyPr wrap="none" rtlCol="0">
            <a:spAutoFit/>
          </a:bodyPr>
          <a:lstStyle/>
          <a:p>
            <a:r>
              <a:rPr kumimoji="1" lang="en-US" altLang="ja-JP" sz="1400" dirty="0" smtClean="0">
                <a:latin typeface="Helvetica"/>
                <a:cs typeface="Helvetica"/>
              </a:rPr>
              <a:t>β </a:t>
            </a:r>
            <a:r>
              <a:rPr kumimoji="1" lang="en-US" altLang="ja-JP" sz="1400" dirty="0" err="1" smtClean="0">
                <a:latin typeface="Helvetica"/>
                <a:cs typeface="Helvetica"/>
              </a:rPr>
              <a:t>Pictoris</a:t>
            </a:r>
            <a:r>
              <a:rPr kumimoji="1" lang="en-US" altLang="ja-JP" sz="1400" dirty="0" smtClean="0">
                <a:latin typeface="Helvetica"/>
                <a:cs typeface="Helvetica"/>
              </a:rPr>
              <a:t> @1.3μm</a:t>
            </a:r>
            <a:endParaRPr kumimoji="1" lang="ja-JP" altLang="en-US" sz="1400" dirty="0">
              <a:latin typeface="Helvetica"/>
              <a:cs typeface="Helvetica"/>
            </a:endParaRPr>
          </a:p>
        </p:txBody>
      </p:sp>
      <p:pic>
        <p:nvPicPr>
          <p:cNvPr id="9" name="図 8" descr="betapicb_capti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2305" y="1345003"/>
            <a:ext cx="2107017" cy="2098588"/>
          </a:xfrm>
          <a:prstGeom prst="rect">
            <a:avLst/>
          </a:prstGeom>
        </p:spPr>
      </p:pic>
      <p:pic>
        <p:nvPicPr>
          <p:cNvPr id="10" name="図 9" descr="kalas_hst_fomalhau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2305" y="4076864"/>
            <a:ext cx="2107017" cy="2107017"/>
          </a:xfrm>
          <a:prstGeom prst="rect">
            <a:avLst/>
          </a:prstGeom>
        </p:spPr>
      </p:pic>
      <p:sp>
        <p:nvSpPr>
          <p:cNvPr id="11" name="テキスト ボックス 10"/>
          <p:cNvSpPr txBox="1"/>
          <p:nvPr/>
        </p:nvSpPr>
        <p:spPr>
          <a:xfrm>
            <a:off x="6714386" y="3769087"/>
            <a:ext cx="1773843" cy="307777"/>
          </a:xfrm>
          <a:prstGeom prst="rect">
            <a:avLst/>
          </a:prstGeom>
          <a:noFill/>
        </p:spPr>
        <p:txBody>
          <a:bodyPr wrap="none" rtlCol="0">
            <a:spAutoFit/>
          </a:bodyPr>
          <a:lstStyle/>
          <a:p>
            <a:r>
              <a:rPr lang="en-US" altLang="ja-JP" sz="1400" dirty="0" err="1">
                <a:latin typeface="Helvetica"/>
                <a:cs typeface="Helvetica"/>
              </a:rPr>
              <a:t>Fomalhaut</a:t>
            </a:r>
            <a:r>
              <a:rPr lang="en-US" altLang="ja-JP" sz="1400" dirty="0">
                <a:latin typeface="Helvetica"/>
                <a:cs typeface="Helvetica"/>
              </a:rPr>
              <a:t> </a:t>
            </a:r>
            <a:r>
              <a:rPr lang="en-US" altLang="ja-JP" sz="1400" dirty="0" smtClean="0">
                <a:latin typeface="Helvetica"/>
                <a:cs typeface="Helvetica"/>
              </a:rPr>
              <a:t>@0.6μm</a:t>
            </a:r>
            <a:endParaRPr kumimoji="1" lang="ja-JP" altLang="en-US" sz="1400" dirty="0">
              <a:latin typeface="Helvetica"/>
              <a:cs typeface="Helvetica"/>
            </a:endParaRPr>
          </a:p>
        </p:txBody>
      </p:sp>
      <p:sp>
        <p:nvSpPr>
          <p:cNvPr id="12" name="テキスト ボックス 11"/>
          <p:cNvSpPr txBox="1"/>
          <p:nvPr/>
        </p:nvSpPr>
        <p:spPr>
          <a:xfrm>
            <a:off x="6448999" y="6185098"/>
            <a:ext cx="2396960" cy="307777"/>
          </a:xfrm>
          <a:prstGeom prst="rect">
            <a:avLst/>
          </a:prstGeom>
          <a:noFill/>
        </p:spPr>
        <p:txBody>
          <a:bodyPr wrap="none" rtlCol="0">
            <a:spAutoFit/>
          </a:bodyPr>
          <a:lstStyle/>
          <a:p>
            <a:r>
              <a:rPr kumimoji="1" lang="en-US" altLang="ja-JP" sz="1400" dirty="0" smtClean="0">
                <a:latin typeface="Helvetica"/>
                <a:cs typeface="Helvetica"/>
              </a:rPr>
              <a:t>Credit : P. </a:t>
            </a:r>
            <a:r>
              <a:rPr kumimoji="1" lang="en-US" altLang="ja-JP" sz="1400" dirty="0" err="1" smtClean="0">
                <a:latin typeface="Helvetica"/>
                <a:cs typeface="Helvetica"/>
              </a:rPr>
              <a:t>Kalas</a:t>
            </a:r>
            <a:r>
              <a:rPr kumimoji="1" lang="en-US" altLang="ja-JP" sz="1400" dirty="0" smtClean="0">
                <a:latin typeface="Helvetica"/>
                <a:cs typeface="Helvetica"/>
              </a:rPr>
              <a:t> et al</a:t>
            </a:r>
            <a:r>
              <a:rPr kumimoji="1" lang="en-US" altLang="ja-JP" sz="1400" dirty="0" smtClean="0">
                <a:latin typeface="Helvetica"/>
                <a:cs typeface="Helvetica"/>
              </a:rPr>
              <a:t>. </a:t>
            </a:r>
            <a:r>
              <a:rPr kumimoji="1" lang="en-US" altLang="ja-JP" sz="1400" dirty="0" smtClean="0">
                <a:latin typeface="Helvetica"/>
                <a:cs typeface="Helvetica"/>
              </a:rPr>
              <a:t>2005</a:t>
            </a:r>
            <a:endParaRPr kumimoji="1" lang="ja-JP" altLang="en-US" sz="1400" dirty="0">
              <a:latin typeface="Helvetica"/>
              <a:cs typeface="Helvetica"/>
            </a:endParaRPr>
          </a:p>
        </p:txBody>
      </p:sp>
      <p:sp>
        <p:nvSpPr>
          <p:cNvPr id="13" name="テキスト ボックス 12"/>
          <p:cNvSpPr txBox="1"/>
          <p:nvPr/>
        </p:nvSpPr>
        <p:spPr>
          <a:xfrm>
            <a:off x="6286501" y="718396"/>
            <a:ext cx="2559458" cy="369332"/>
          </a:xfrm>
          <a:prstGeom prst="rect">
            <a:avLst/>
          </a:prstGeom>
          <a:noFill/>
        </p:spPr>
        <p:txBody>
          <a:bodyPr wrap="square" rtlCol="0">
            <a:spAutoFit/>
          </a:bodyPr>
          <a:lstStyle/>
          <a:p>
            <a:r>
              <a:rPr kumimoji="1" lang="ja-JP" altLang="en-US" dirty="0" smtClean="0"/>
              <a:t>（</a:t>
            </a:r>
            <a:r>
              <a:rPr kumimoji="1" lang="ja-JP" altLang="en-US" dirty="0"/>
              <a:t>冷たい</a:t>
            </a:r>
            <a:r>
              <a:rPr kumimoji="1" lang="ja-JP" altLang="en-US" dirty="0" smtClean="0"/>
              <a:t>）デブリ円盤</a:t>
            </a:r>
            <a:endParaRPr kumimoji="1" lang="ja-JP" altLang="en-US" dirty="0"/>
          </a:p>
        </p:txBody>
      </p:sp>
      <p:pic>
        <p:nvPicPr>
          <p:cNvPr id="3" name="図 2" descr="Kral_etal_2017_fig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689" y="1022022"/>
            <a:ext cx="4519449" cy="3198788"/>
          </a:xfrm>
          <a:prstGeom prst="rect">
            <a:avLst/>
          </a:prstGeom>
        </p:spPr>
      </p:pic>
      <p:sp>
        <p:nvSpPr>
          <p:cNvPr id="14" name="テキスト ボックス 13"/>
          <p:cNvSpPr txBox="1"/>
          <p:nvPr/>
        </p:nvSpPr>
        <p:spPr>
          <a:xfrm>
            <a:off x="3124200" y="4257314"/>
            <a:ext cx="1737375" cy="369332"/>
          </a:xfrm>
          <a:prstGeom prst="rect">
            <a:avLst/>
          </a:prstGeom>
          <a:noFill/>
        </p:spPr>
        <p:txBody>
          <a:bodyPr wrap="none" rtlCol="0">
            <a:spAutoFit/>
          </a:bodyPr>
          <a:lstStyle/>
          <a:p>
            <a:r>
              <a:rPr kumimoji="1" lang="en-US" altLang="ja-JP" dirty="0" err="1" smtClean="0">
                <a:latin typeface="Helvetica"/>
                <a:cs typeface="Helvetica"/>
              </a:rPr>
              <a:t>Kral</a:t>
            </a:r>
            <a:r>
              <a:rPr kumimoji="1" lang="en-US" altLang="ja-JP" dirty="0" smtClean="0">
                <a:latin typeface="Helvetica"/>
                <a:cs typeface="Helvetica"/>
              </a:rPr>
              <a:t> </a:t>
            </a:r>
            <a:r>
              <a:rPr kumimoji="1" lang="en-US" altLang="ja-JP" dirty="0" smtClean="0">
                <a:latin typeface="Helvetica"/>
                <a:cs typeface="Helvetica"/>
              </a:rPr>
              <a:t>e</a:t>
            </a:r>
            <a:r>
              <a:rPr kumimoji="1" lang="en-US" altLang="ja-JP" dirty="0" smtClean="0">
                <a:latin typeface="Helvetica"/>
                <a:cs typeface="Helvetica"/>
              </a:rPr>
              <a:t>t al. 2017</a:t>
            </a:r>
            <a:endParaRPr kumimoji="1" lang="ja-JP" altLang="en-US" dirty="0">
              <a:latin typeface="Helvetica"/>
              <a:cs typeface="Helvetica"/>
            </a:endParaRPr>
          </a:p>
        </p:txBody>
      </p:sp>
    </p:spTree>
    <p:extLst>
      <p:ext uri="{BB962C8B-B14F-4D97-AF65-F5344CB8AC3E}">
        <p14:creationId xmlns:p14="http://schemas.microsoft.com/office/powerpoint/2010/main" val="28223627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軌道要素</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21</a:t>
            </a:fld>
            <a:endParaRPr lang="en-US"/>
          </a:p>
        </p:txBody>
      </p:sp>
      <p:grpSp>
        <p:nvGrpSpPr>
          <p:cNvPr id="7" name="図形グループ 6"/>
          <p:cNvGrpSpPr/>
          <p:nvPr/>
        </p:nvGrpSpPr>
        <p:grpSpPr>
          <a:xfrm>
            <a:off x="5665267" y="2947396"/>
            <a:ext cx="3416320" cy="2051177"/>
            <a:chOff x="5668212" y="3018817"/>
            <a:chExt cx="3416320" cy="2051177"/>
          </a:xfrm>
        </p:grpSpPr>
        <p:sp>
          <p:nvSpPr>
            <p:cNvPr id="8" name="テキスト ボックス 7"/>
            <p:cNvSpPr txBox="1"/>
            <p:nvPr/>
          </p:nvSpPr>
          <p:spPr>
            <a:xfrm>
              <a:off x="5668212" y="3018818"/>
              <a:ext cx="2954655" cy="461665"/>
            </a:xfrm>
            <a:prstGeom prst="rect">
              <a:avLst/>
            </a:prstGeom>
            <a:noFill/>
          </p:spPr>
          <p:txBody>
            <a:bodyPr wrap="none" rtlCol="0">
              <a:spAutoFit/>
            </a:bodyPr>
            <a:lstStyle/>
            <a:p>
              <a:r>
                <a:rPr kumimoji="1" lang="ja-JP" altLang="en-US" sz="2400" dirty="0" smtClean="0"/>
                <a:t>軌道面の位置を決定</a:t>
              </a:r>
              <a:endParaRPr kumimoji="1" lang="ja-JP" altLang="en-US" sz="2400" dirty="0"/>
            </a:p>
          </p:txBody>
        </p:sp>
        <p:grpSp>
          <p:nvGrpSpPr>
            <p:cNvPr id="9" name="図形グループ 8"/>
            <p:cNvGrpSpPr/>
            <p:nvPr/>
          </p:nvGrpSpPr>
          <p:grpSpPr>
            <a:xfrm>
              <a:off x="6151637" y="3500335"/>
              <a:ext cx="2229713" cy="461665"/>
              <a:chOff x="4635127" y="5174581"/>
              <a:chExt cx="2229713" cy="461665"/>
            </a:xfrm>
          </p:grpSpPr>
          <p:pic>
            <p:nvPicPr>
              <p:cNvPr id="17" name="図 1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0040" y="5213239"/>
                <a:ext cx="304800" cy="342900"/>
              </a:xfrm>
              <a:prstGeom prst="rect">
                <a:avLst/>
              </a:prstGeom>
            </p:spPr>
          </p:pic>
          <p:sp>
            <p:nvSpPr>
              <p:cNvPr id="18" name="テキスト ボックス 17"/>
              <p:cNvSpPr txBox="1"/>
              <p:nvPr/>
            </p:nvSpPr>
            <p:spPr>
              <a:xfrm>
                <a:off x="4635127" y="5174581"/>
                <a:ext cx="1723549" cy="461665"/>
              </a:xfrm>
              <a:prstGeom prst="rect">
                <a:avLst/>
              </a:prstGeom>
              <a:noFill/>
            </p:spPr>
            <p:txBody>
              <a:bodyPr wrap="none" rtlCol="0">
                <a:spAutoFit/>
              </a:bodyPr>
              <a:lstStyle/>
              <a:p>
                <a:r>
                  <a:rPr kumimoji="1" lang="ja-JP" altLang="en-US" sz="2400" dirty="0" smtClean="0"/>
                  <a:t>昇交点経度</a:t>
                </a:r>
                <a:endParaRPr kumimoji="1" lang="ja-JP" altLang="en-US" sz="2400" dirty="0"/>
              </a:p>
            </p:txBody>
          </p:sp>
        </p:grpSp>
        <p:grpSp>
          <p:nvGrpSpPr>
            <p:cNvPr id="10" name="図形グループ 9"/>
            <p:cNvGrpSpPr/>
            <p:nvPr/>
          </p:nvGrpSpPr>
          <p:grpSpPr>
            <a:xfrm>
              <a:off x="6151637" y="4023555"/>
              <a:ext cx="2212873" cy="461665"/>
              <a:chOff x="6706771" y="5174581"/>
              <a:chExt cx="2212873" cy="461665"/>
            </a:xfrm>
          </p:grpSpPr>
          <p:pic>
            <p:nvPicPr>
              <p:cNvPr id="15" name="図 1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0244" y="5310312"/>
                <a:ext cx="279400" cy="215900"/>
              </a:xfrm>
              <a:prstGeom prst="rect">
                <a:avLst/>
              </a:prstGeom>
            </p:spPr>
          </p:pic>
          <p:sp>
            <p:nvSpPr>
              <p:cNvPr id="16" name="テキスト ボックス 15"/>
              <p:cNvSpPr txBox="1"/>
              <p:nvPr/>
            </p:nvSpPr>
            <p:spPr>
              <a:xfrm>
                <a:off x="6706771" y="5174581"/>
                <a:ext cx="1723549" cy="461665"/>
              </a:xfrm>
              <a:prstGeom prst="rect">
                <a:avLst/>
              </a:prstGeom>
              <a:noFill/>
            </p:spPr>
            <p:txBody>
              <a:bodyPr wrap="none" rtlCol="0">
                <a:spAutoFit/>
              </a:bodyPr>
              <a:lstStyle/>
              <a:p>
                <a:r>
                  <a:rPr kumimoji="1" lang="ja-JP" altLang="en-US" sz="2400" dirty="0" smtClean="0"/>
                  <a:t>近日点引数</a:t>
                </a:r>
                <a:endParaRPr kumimoji="1" lang="ja-JP" altLang="en-US" sz="2400" dirty="0"/>
              </a:p>
            </p:txBody>
          </p:sp>
        </p:grpSp>
        <p:grpSp>
          <p:nvGrpSpPr>
            <p:cNvPr id="11" name="図形グループ 10"/>
            <p:cNvGrpSpPr/>
            <p:nvPr/>
          </p:nvGrpSpPr>
          <p:grpSpPr>
            <a:xfrm>
              <a:off x="6151637" y="4546775"/>
              <a:ext cx="2156458" cy="461665"/>
              <a:chOff x="2840633" y="5738285"/>
              <a:chExt cx="2156458" cy="461665"/>
            </a:xfrm>
          </p:grpSpPr>
          <p:pic>
            <p:nvPicPr>
              <p:cNvPr id="13" name="図 1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1191" y="5823376"/>
                <a:ext cx="215900" cy="317500"/>
              </a:xfrm>
              <a:prstGeom prst="rect">
                <a:avLst/>
              </a:prstGeom>
            </p:spPr>
          </p:pic>
          <p:sp>
            <p:nvSpPr>
              <p:cNvPr id="14" name="テキスト ボックス 13"/>
              <p:cNvSpPr txBox="1"/>
              <p:nvPr/>
            </p:nvSpPr>
            <p:spPr>
              <a:xfrm>
                <a:off x="2840633" y="5738285"/>
                <a:ext cx="1723549" cy="461665"/>
              </a:xfrm>
              <a:prstGeom prst="rect">
                <a:avLst/>
              </a:prstGeom>
              <a:noFill/>
            </p:spPr>
            <p:txBody>
              <a:bodyPr wrap="none" rtlCol="0">
                <a:spAutoFit/>
              </a:bodyPr>
              <a:lstStyle/>
              <a:p>
                <a:r>
                  <a:rPr kumimoji="1" lang="ja-JP" altLang="en-US" sz="2400" dirty="0" smtClean="0"/>
                  <a:t>軌道傾斜角</a:t>
                </a:r>
                <a:endParaRPr kumimoji="1" lang="ja-JP" altLang="en-US" sz="2400" dirty="0"/>
              </a:p>
            </p:txBody>
          </p:sp>
        </p:grpSp>
        <p:sp>
          <p:nvSpPr>
            <p:cNvPr id="12" name="角丸四角形 11"/>
            <p:cNvSpPr/>
            <p:nvPr/>
          </p:nvSpPr>
          <p:spPr>
            <a:xfrm>
              <a:off x="5668212" y="3018817"/>
              <a:ext cx="3416320" cy="2051177"/>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 name="図形グループ 18"/>
          <p:cNvGrpSpPr/>
          <p:nvPr/>
        </p:nvGrpSpPr>
        <p:grpSpPr>
          <a:xfrm>
            <a:off x="5675794" y="1050721"/>
            <a:ext cx="2723903" cy="1605309"/>
            <a:chOff x="5665267" y="1232323"/>
            <a:chExt cx="2723903" cy="1605309"/>
          </a:xfrm>
        </p:grpSpPr>
        <p:sp>
          <p:nvSpPr>
            <p:cNvPr id="20" name="テキスト ボックス 19"/>
            <p:cNvSpPr txBox="1"/>
            <p:nvPr/>
          </p:nvSpPr>
          <p:spPr>
            <a:xfrm>
              <a:off x="5668212" y="1232323"/>
              <a:ext cx="2339102" cy="461665"/>
            </a:xfrm>
            <a:prstGeom prst="rect">
              <a:avLst/>
            </a:prstGeom>
            <a:noFill/>
          </p:spPr>
          <p:txBody>
            <a:bodyPr wrap="none" rtlCol="0">
              <a:spAutoFit/>
            </a:bodyPr>
            <a:lstStyle/>
            <a:p>
              <a:r>
                <a:rPr kumimoji="1" lang="ja-JP" altLang="en-US" sz="2400" dirty="0" smtClean="0"/>
                <a:t>楕円の形を決定</a:t>
              </a:r>
              <a:endParaRPr kumimoji="1" lang="ja-JP" altLang="en-US" sz="2400" dirty="0"/>
            </a:p>
          </p:txBody>
        </p:sp>
        <p:grpSp>
          <p:nvGrpSpPr>
            <p:cNvPr id="21" name="図形グループ 20"/>
            <p:cNvGrpSpPr/>
            <p:nvPr/>
          </p:nvGrpSpPr>
          <p:grpSpPr>
            <a:xfrm>
              <a:off x="6151637" y="1756264"/>
              <a:ext cx="2024022" cy="461665"/>
              <a:chOff x="3411257" y="4628240"/>
              <a:chExt cx="2024022" cy="461665"/>
            </a:xfrm>
          </p:grpSpPr>
          <p:pic>
            <p:nvPicPr>
              <p:cNvPr id="26" name="図 2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9379" y="4763508"/>
                <a:ext cx="215900" cy="215900"/>
              </a:xfrm>
              <a:prstGeom prst="rect">
                <a:avLst/>
              </a:prstGeom>
            </p:spPr>
          </p:pic>
          <p:sp>
            <p:nvSpPr>
              <p:cNvPr id="27" name="テキスト ボックス 26"/>
              <p:cNvSpPr txBox="1"/>
              <p:nvPr/>
            </p:nvSpPr>
            <p:spPr>
              <a:xfrm>
                <a:off x="3411257" y="4628240"/>
                <a:ext cx="1723549" cy="461665"/>
              </a:xfrm>
              <a:prstGeom prst="rect">
                <a:avLst/>
              </a:prstGeom>
              <a:noFill/>
            </p:spPr>
            <p:txBody>
              <a:bodyPr wrap="none" rtlCol="0">
                <a:spAutoFit/>
              </a:bodyPr>
              <a:lstStyle/>
              <a:p>
                <a:r>
                  <a:rPr kumimoji="1" lang="ja-JP" altLang="en-US" sz="2400" dirty="0" smtClean="0"/>
                  <a:t>軌道長半径</a:t>
                </a:r>
                <a:endParaRPr kumimoji="1" lang="ja-JP" altLang="en-US" sz="2400" dirty="0"/>
              </a:p>
            </p:txBody>
          </p:sp>
        </p:grpSp>
        <p:grpSp>
          <p:nvGrpSpPr>
            <p:cNvPr id="22" name="図形グループ 21"/>
            <p:cNvGrpSpPr/>
            <p:nvPr/>
          </p:nvGrpSpPr>
          <p:grpSpPr>
            <a:xfrm>
              <a:off x="6150293" y="2279484"/>
              <a:ext cx="1371968" cy="461665"/>
              <a:chOff x="5835591" y="4628240"/>
              <a:chExt cx="1371968" cy="461665"/>
            </a:xfrm>
          </p:grpSpPr>
          <p:pic>
            <p:nvPicPr>
              <p:cNvPr id="24" name="図 23"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17059" y="4750362"/>
                <a:ext cx="190500" cy="215900"/>
              </a:xfrm>
              <a:prstGeom prst="rect">
                <a:avLst/>
              </a:prstGeom>
            </p:spPr>
          </p:pic>
          <p:sp>
            <p:nvSpPr>
              <p:cNvPr id="25" name="テキスト ボックス 24"/>
              <p:cNvSpPr txBox="1"/>
              <p:nvPr/>
            </p:nvSpPr>
            <p:spPr>
              <a:xfrm>
                <a:off x="5835591" y="4628240"/>
                <a:ext cx="1107996" cy="461665"/>
              </a:xfrm>
              <a:prstGeom prst="rect">
                <a:avLst/>
              </a:prstGeom>
              <a:noFill/>
            </p:spPr>
            <p:txBody>
              <a:bodyPr wrap="none" rtlCol="0">
                <a:spAutoFit/>
              </a:bodyPr>
              <a:lstStyle/>
              <a:p>
                <a:r>
                  <a:rPr kumimoji="1" lang="ja-JP" altLang="en-US" sz="2400" dirty="0" smtClean="0"/>
                  <a:t>離心率</a:t>
                </a:r>
                <a:endParaRPr kumimoji="1" lang="ja-JP" altLang="en-US" sz="2400" dirty="0"/>
              </a:p>
            </p:txBody>
          </p:sp>
        </p:grpSp>
        <p:sp>
          <p:nvSpPr>
            <p:cNvPr id="23" name="角丸四角形 22"/>
            <p:cNvSpPr/>
            <p:nvPr/>
          </p:nvSpPr>
          <p:spPr>
            <a:xfrm>
              <a:off x="5665267" y="1268568"/>
              <a:ext cx="2723903" cy="1569064"/>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 name="テキスト ボックス 27"/>
          <p:cNvSpPr txBox="1"/>
          <p:nvPr/>
        </p:nvSpPr>
        <p:spPr>
          <a:xfrm>
            <a:off x="381459" y="1051443"/>
            <a:ext cx="2351926" cy="461665"/>
          </a:xfrm>
          <a:prstGeom prst="rect">
            <a:avLst/>
          </a:prstGeom>
          <a:noFill/>
        </p:spPr>
        <p:txBody>
          <a:bodyPr wrap="none" rtlCol="0">
            <a:spAutoFit/>
          </a:bodyPr>
          <a:lstStyle/>
          <a:p>
            <a:r>
              <a:rPr kumimoji="1" lang="ja-JP" altLang="en-US" sz="2400" dirty="0" smtClean="0"/>
              <a:t>楕円軌道の場合</a:t>
            </a:r>
            <a:endParaRPr kumimoji="1" lang="ja-JP" altLang="en-US" sz="2400" dirty="0"/>
          </a:p>
        </p:txBody>
      </p:sp>
      <p:grpSp>
        <p:nvGrpSpPr>
          <p:cNvPr id="29" name="図形グループ 28"/>
          <p:cNvGrpSpPr/>
          <p:nvPr/>
        </p:nvGrpSpPr>
        <p:grpSpPr>
          <a:xfrm>
            <a:off x="5664168" y="5325401"/>
            <a:ext cx="3057248" cy="1074405"/>
            <a:chOff x="5668212" y="4831913"/>
            <a:chExt cx="3057248" cy="1074405"/>
          </a:xfrm>
        </p:grpSpPr>
        <p:sp>
          <p:nvSpPr>
            <p:cNvPr id="30" name="テキスト ボックス 29"/>
            <p:cNvSpPr txBox="1"/>
            <p:nvPr/>
          </p:nvSpPr>
          <p:spPr>
            <a:xfrm>
              <a:off x="5668212" y="4859878"/>
              <a:ext cx="2646878" cy="461665"/>
            </a:xfrm>
            <a:prstGeom prst="rect">
              <a:avLst/>
            </a:prstGeom>
            <a:noFill/>
          </p:spPr>
          <p:txBody>
            <a:bodyPr wrap="none" rtlCol="0">
              <a:spAutoFit/>
            </a:bodyPr>
            <a:lstStyle/>
            <a:p>
              <a:r>
                <a:rPr kumimoji="1" lang="ja-JP" altLang="en-US" sz="2400" dirty="0" smtClean="0"/>
                <a:t>天体の位置を決定</a:t>
              </a:r>
              <a:endParaRPr kumimoji="1" lang="ja-JP" altLang="en-US" sz="2400" dirty="0"/>
            </a:p>
          </p:txBody>
        </p:sp>
        <p:sp>
          <p:nvSpPr>
            <p:cNvPr id="31" name="テキスト ボックス 30"/>
            <p:cNvSpPr txBox="1"/>
            <p:nvPr/>
          </p:nvSpPr>
          <p:spPr>
            <a:xfrm>
              <a:off x="6092833" y="5383098"/>
              <a:ext cx="2031325" cy="461665"/>
            </a:xfrm>
            <a:prstGeom prst="rect">
              <a:avLst/>
            </a:prstGeom>
            <a:noFill/>
          </p:spPr>
          <p:txBody>
            <a:bodyPr wrap="none" rtlCol="0">
              <a:spAutoFit/>
            </a:bodyPr>
            <a:lstStyle/>
            <a:p>
              <a:r>
                <a:rPr kumimoji="1" lang="ja-JP" altLang="en-US" sz="2400" dirty="0" smtClean="0"/>
                <a:t>離心近点離角</a:t>
              </a:r>
              <a:endParaRPr kumimoji="1" lang="ja-JP" altLang="en-US" sz="2400" dirty="0"/>
            </a:p>
          </p:txBody>
        </p:sp>
        <p:sp>
          <p:nvSpPr>
            <p:cNvPr id="32" name="角丸四角形 31"/>
            <p:cNvSpPr/>
            <p:nvPr/>
          </p:nvSpPr>
          <p:spPr>
            <a:xfrm>
              <a:off x="5682868" y="4831913"/>
              <a:ext cx="3042592" cy="1074405"/>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3" name="図形グループ 32"/>
          <p:cNvGrpSpPr/>
          <p:nvPr/>
        </p:nvGrpSpPr>
        <p:grpSpPr>
          <a:xfrm>
            <a:off x="1139582" y="5018138"/>
            <a:ext cx="2954655" cy="1418113"/>
            <a:chOff x="629226" y="5072407"/>
            <a:chExt cx="2954655" cy="1418113"/>
          </a:xfrm>
        </p:grpSpPr>
        <p:sp>
          <p:nvSpPr>
            <p:cNvPr id="34" name="テキスト ボックス 33"/>
            <p:cNvSpPr txBox="1"/>
            <p:nvPr/>
          </p:nvSpPr>
          <p:spPr>
            <a:xfrm>
              <a:off x="629226" y="5072407"/>
              <a:ext cx="2954655" cy="461665"/>
            </a:xfrm>
            <a:prstGeom prst="rect">
              <a:avLst/>
            </a:prstGeom>
            <a:noFill/>
          </p:spPr>
          <p:txBody>
            <a:bodyPr wrap="none" rtlCol="0">
              <a:spAutoFit/>
            </a:bodyPr>
            <a:lstStyle/>
            <a:p>
              <a:r>
                <a:rPr kumimoji="1" lang="ja-JP" altLang="en-US" sz="2400" dirty="0" smtClean="0"/>
                <a:t>位置と速度の６変数</a:t>
              </a:r>
              <a:endParaRPr kumimoji="1" lang="ja-JP" altLang="en-US" sz="2400" dirty="0"/>
            </a:p>
          </p:txBody>
        </p:sp>
        <p:sp>
          <p:nvSpPr>
            <p:cNvPr id="35" name="テキスト ボックス 34"/>
            <p:cNvSpPr txBox="1"/>
            <p:nvPr/>
          </p:nvSpPr>
          <p:spPr>
            <a:xfrm>
              <a:off x="1083906" y="6028855"/>
              <a:ext cx="2031325" cy="461665"/>
            </a:xfrm>
            <a:prstGeom prst="rect">
              <a:avLst/>
            </a:prstGeom>
            <a:noFill/>
          </p:spPr>
          <p:txBody>
            <a:bodyPr wrap="none" rtlCol="0">
              <a:spAutoFit/>
            </a:bodyPr>
            <a:lstStyle/>
            <a:p>
              <a:r>
                <a:rPr kumimoji="1" lang="ja-JP" altLang="en-US" sz="2400" dirty="0" smtClean="0"/>
                <a:t>軌道要素６つ</a:t>
              </a:r>
              <a:endParaRPr kumimoji="1" lang="ja-JP" altLang="en-US" sz="2400" dirty="0"/>
            </a:p>
          </p:txBody>
        </p:sp>
        <p:sp>
          <p:nvSpPr>
            <p:cNvPr id="36" name="上下矢印 35"/>
            <p:cNvSpPr/>
            <p:nvPr/>
          </p:nvSpPr>
          <p:spPr>
            <a:xfrm>
              <a:off x="1932424" y="5576959"/>
              <a:ext cx="303945" cy="441380"/>
            </a:xfrm>
            <a:prstGeom prst="upDownArrow">
              <a:avLst>
                <a:gd name="adj1" fmla="val 26568"/>
                <a:gd name="adj2" fmla="val 41631"/>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136434" y="1609936"/>
            <a:ext cx="5462943" cy="3278218"/>
            <a:chOff x="136432" y="1609936"/>
            <a:chExt cx="5462943" cy="3278218"/>
          </a:xfrm>
        </p:grpSpPr>
        <p:grpSp>
          <p:nvGrpSpPr>
            <p:cNvPr id="38" name="図形グループ 37"/>
            <p:cNvGrpSpPr/>
            <p:nvPr/>
          </p:nvGrpSpPr>
          <p:grpSpPr>
            <a:xfrm>
              <a:off x="136432" y="1609936"/>
              <a:ext cx="5462943" cy="3278218"/>
              <a:chOff x="182493" y="1500568"/>
              <a:chExt cx="5462943" cy="3278218"/>
            </a:xfrm>
          </p:grpSpPr>
          <p:grpSp>
            <p:nvGrpSpPr>
              <p:cNvPr id="41" name="図形グループ 40"/>
              <p:cNvGrpSpPr>
                <a:grpSpLocks noChangeAspect="1"/>
              </p:cNvGrpSpPr>
              <p:nvPr/>
            </p:nvGrpSpPr>
            <p:grpSpPr>
              <a:xfrm>
                <a:off x="182493" y="1500568"/>
                <a:ext cx="5462943" cy="3278218"/>
                <a:chOff x="1064590" y="1249247"/>
                <a:chExt cx="4437497" cy="2847070"/>
              </a:xfrm>
            </p:grpSpPr>
            <p:grpSp>
              <p:nvGrpSpPr>
                <p:cNvPr id="45" name="図形グループ 44"/>
                <p:cNvGrpSpPr/>
                <p:nvPr/>
              </p:nvGrpSpPr>
              <p:grpSpPr>
                <a:xfrm>
                  <a:off x="1064590" y="1249247"/>
                  <a:ext cx="4437497" cy="2847070"/>
                  <a:chOff x="4754992" y="1935932"/>
                  <a:chExt cx="4159982" cy="2456653"/>
                </a:xfrm>
              </p:grpSpPr>
              <p:grpSp>
                <p:nvGrpSpPr>
                  <p:cNvPr id="48" name="図形グループ 47"/>
                  <p:cNvGrpSpPr/>
                  <p:nvPr/>
                </p:nvGrpSpPr>
                <p:grpSpPr>
                  <a:xfrm>
                    <a:off x="4754992" y="1935932"/>
                    <a:ext cx="4159982" cy="2456653"/>
                    <a:chOff x="4754992" y="1935932"/>
                    <a:chExt cx="4159982" cy="2456653"/>
                  </a:xfrm>
                </p:grpSpPr>
                <p:pic>
                  <p:nvPicPr>
                    <p:cNvPr id="52" name="図 51" descr="ellipse4.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54992" y="1935932"/>
                      <a:ext cx="4159982" cy="2456653"/>
                    </a:xfrm>
                    <a:prstGeom prst="rect">
                      <a:avLst/>
                    </a:prstGeom>
                  </p:spPr>
                </p:pic>
                <p:sp>
                  <p:nvSpPr>
                    <p:cNvPr id="53" name="円弧 52"/>
                    <p:cNvSpPr/>
                    <p:nvPr/>
                  </p:nvSpPr>
                  <p:spPr>
                    <a:xfrm rot="7510646">
                      <a:off x="6608258" y="2909224"/>
                      <a:ext cx="450467" cy="433723"/>
                    </a:xfrm>
                    <a:prstGeom prst="arc">
                      <a:avLst>
                        <a:gd name="adj1" fmla="val 16200000"/>
                        <a:gd name="adj2" fmla="val 15641"/>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4" name="円弧 53"/>
                    <p:cNvSpPr/>
                    <p:nvPr/>
                  </p:nvSpPr>
                  <p:spPr>
                    <a:xfrm rot="2032249">
                      <a:off x="7688109" y="3428232"/>
                      <a:ext cx="450467" cy="433723"/>
                    </a:xfrm>
                    <a:prstGeom prst="arc">
                      <a:avLst>
                        <a:gd name="adj1" fmla="val 16200000"/>
                        <a:gd name="adj2" fmla="val 18607047"/>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5" name="円弧 54"/>
                    <p:cNvSpPr/>
                    <p:nvPr/>
                  </p:nvSpPr>
                  <p:spPr>
                    <a:xfrm rot="4076541">
                      <a:off x="6709178" y="2990059"/>
                      <a:ext cx="390388" cy="332062"/>
                    </a:xfrm>
                    <a:prstGeom prst="arc">
                      <a:avLst>
                        <a:gd name="adj1" fmla="val 17219248"/>
                        <a:gd name="adj2" fmla="val 19843702"/>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49" name="テキスト ボックス 48"/>
                  <p:cNvSpPr txBox="1"/>
                  <p:nvPr/>
                </p:nvSpPr>
                <p:spPr>
                  <a:xfrm>
                    <a:off x="5749965" y="2116337"/>
                    <a:ext cx="761290" cy="276772"/>
                  </a:xfrm>
                  <a:prstGeom prst="rect">
                    <a:avLst/>
                  </a:prstGeom>
                  <a:noFill/>
                </p:spPr>
                <p:txBody>
                  <a:bodyPr wrap="square" rtlCol="0">
                    <a:spAutoFit/>
                  </a:bodyPr>
                  <a:lstStyle/>
                  <a:p>
                    <a:r>
                      <a:rPr kumimoji="1" lang="ja-JP" altLang="en-US" dirty="0" smtClean="0"/>
                      <a:t>軌道面</a:t>
                    </a:r>
                    <a:endParaRPr kumimoji="1" lang="ja-JP" altLang="en-US" dirty="0"/>
                  </a:p>
                </p:txBody>
              </p:sp>
              <p:sp>
                <p:nvSpPr>
                  <p:cNvPr id="50" name="テキスト ボックス 49"/>
                  <p:cNvSpPr txBox="1"/>
                  <p:nvPr/>
                </p:nvSpPr>
                <p:spPr>
                  <a:xfrm>
                    <a:off x="5477922" y="3328019"/>
                    <a:ext cx="709862" cy="276772"/>
                  </a:xfrm>
                  <a:prstGeom prst="rect">
                    <a:avLst/>
                  </a:prstGeom>
                  <a:noFill/>
                </p:spPr>
                <p:txBody>
                  <a:bodyPr wrap="square" rtlCol="0">
                    <a:spAutoFit/>
                  </a:bodyPr>
                  <a:lstStyle/>
                  <a:p>
                    <a:r>
                      <a:rPr kumimoji="1" lang="ja-JP" altLang="en-US" dirty="0" smtClean="0"/>
                      <a:t>基準面</a:t>
                    </a:r>
                    <a:endParaRPr kumimoji="1" lang="ja-JP" altLang="en-US" dirty="0"/>
                  </a:p>
                </p:txBody>
              </p:sp>
              <p:sp>
                <p:nvSpPr>
                  <p:cNvPr id="51" name="テキスト ボックス 50"/>
                  <p:cNvSpPr txBox="1"/>
                  <p:nvPr/>
                </p:nvSpPr>
                <p:spPr>
                  <a:xfrm>
                    <a:off x="5865116" y="3816265"/>
                    <a:ext cx="733172" cy="276772"/>
                  </a:xfrm>
                  <a:prstGeom prst="rect">
                    <a:avLst/>
                  </a:prstGeom>
                  <a:noFill/>
                </p:spPr>
                <p:txBody>
                  <a:bodyPr wrap="square" rtlCol="0">
                    <a:spAutoFit/>
                  </a:bodyPr>
                  <a:lstStyle/>
                  <a:p>
                    <a:r>
                      <a:rPr kumimoji="1" lang="ja-JP" altLang="en-US" dirty="0" smtClean="0">
                        <a:solidFill>
                          <a:srgbClr val="000000"/>
                        </a:solidFill>
                      </a:rPr>
                      <a:t>基準線</a:t>
                    </a:r>
                    <a:endParaRPr kumimoji="1" lang="ja-JP" altLang="en-US" dirty="0">
                      <a:solidFill>
                        <a:srgbClr val="000000"/>
                      </a:solidFill>
                    </a:endParaRPr>
                  </a:p>
                </p:txBody>
              </p:sp>
            </p:grpSp>
            <p:sp>
              <p:nvSpPr>
                <p:cNvPr id="46" name="テキスト ボックス 45"/>
                <p:cNvSpPr txBox="1"/>
                <p:nvPr/>
              </p:nvSpPr>
              <p:spPr>
                <a:xfrm>
                  <a:off x="4468849" y="3737807"/>
                  <a:ext cx="750516" cy="320758"/>
                </a:xfrm>
                <a:prstGeom prst="rect">
                  <a:avLst/>
                </a:prstGeom>
                <a:noFill/>
              </p:spPr>
              <p:txBody>
                <a:bodyPr wrap="square" rtlCol="0">
                  <a:spAutoFit/>
                </a:bodyPr>
                <a:lstStyle/>
                <a:p>
                  <a:r>
                    <a:rPr kumimoji="1" lang="ja-JP" altLang="en-US" dirty="0" smtClean="0"/>
                    <a:t>昇交点</a:t>
                  </a:r>
                  <a:endParaRPr kumimoji="1" lang="ja-JP" altLang="en-US" dirty="0"/>
                </a:p>
              </p:txBody>
            </p:sp>
            <p:sp>
              <p:nvSpPr>
                <p:cNvPr id="47" name="テキスト ボックス 46"/>
                <p:cNvSpPr txBox="1"/>
                <p:nvPr/>
              </p:nvSpPr>
              <p:spPr>
                <a:xfrm>
                  <a:off x="4617512" y="1618701"/>
                  <a:ext cx="766811" cy="320758"/>
                </a:xfrm>
                <a:prstGeom prst="rect">
                  <a:avLst/>
                </a:prstGeom>
                <a:noFill/>
              </p:spPr>
              <p:txBody>
                <a:bodyPr wrap="square" rtlCol="0">
                  <a:spAutoFit/>
                </a:bodyPr>
                <a:lstStyle/>
                <a:p>
                  <a:r>
                    <a:rPr kumimoji="1" lang="ja-JP" altLang="en-US" dirty="0" smtClean="0">
                      <a:ln w="3175">
                        <a:noFill/>
                      </a:ln>
                      <a:solidFill>
                        <a:srgbClr val="000000"/>
                      </a:solidFill>
                    </a:rPr>
                    <a:t>近日点</a:t>
                  </a:r>
                  <a:endParaRPr kumimoji="1" lang="ja-JP" altLang="en-US" dirty="0">
                    <a:ln w="3175">
                      <a:noFill/>
                    </a:ln>
                    <a:solidFill>
                      <a:srgbClr val="000000"/>
                    </a:solidFill>
                  </a:endParaRPr>
                </a:p>
              </p:txBody>
            </p:sp>
          </p:grpSp>
          <p:pic>
            <p:nvPicPr>
              <p:cNvPr id="42" name="図 4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1918" y="3394104"/>
                <a:ext cx="304800" cy="342900"/>
              </a:xfrm>
              <a:prstGeom prst="rect">
                <a:avLst/>
              </a:prstGeom>
            </p:spPr>
          </p:pic>
          <p:pic>
            <p:nvPicPr>
              <p:cNvPr id="43" name="図 4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6740" y="3105695"/>
                <a:ext cx="279400" cy="215900"/>
              </a:xfrm>
              <a:prstGeom prst="rect">
                <a:avLst/>
              </a:prstGeom>
            </p:spPr>
          </p:pic>
          <p:pic>
            <p:nvPicPr>
              <p:cNvPr id="44" name="図 4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9506" y="3230205"/>
                <a:ext cx="215900" cy="317500"/>
              </a:xfrm>
              <a:prstGeom prst="rect">
                <a:avLst/>
              </a:prstGeom>
            </p:spPr>
          </p:pic>
        </p:grpSp>
        <p:cxnSp>
          <p:nvCxnSpPr>
            <p:cNvPr id="39" name="直線矢印コネクタ 38"/>
            <p:cNvCxnSpPr/>
            <p:nvPr/>
          </p:nvCxnSpPr>
          <p:spPr>
            <a:xfrm flipH="1">
              <a:off x="4568153" y="2393568"/>
              <a:ext cx="325278" cy="73857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0" name="直線矢印コネクタ 39"/>
            <p:cNvCxnSpPr/>
            <p:nvPr/>
          </p:nvCxnSpPr>
          <p:spPr>
            <a:xfrm flipH="1" flipV="1">
              <a:off x="4327370" y="3965363"/>
              <a:ext cx="325278" cy="50999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6" name="図 55"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25115" y="5964069"/>
            <a:ext cx="342900" cy="317500"/>
          </a:xfrm>
          <a:prstGeom prst="rect">
            <a:avLst/>
          </a:prstGeom>
        </p:spPr>
      </p:pic>
    </p:spTree>
    <p:extLst>
      <p:ext uri="{BB962C8B-B14F-4D97-AF65-F5344CB8AC3E}">
        <p14:creationId xmlns:p14="http://schemas.microsoft.com/office/powerpoint/2010/main" val="11319013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4</a:t>
            </a:r>
            <a:r>
              <a:rPr kumimoji="1" lang="ja-JP" altLang="en-US" dirty="0" smtClean="0"/>
              <a:t>次のエルミート法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22</a:t>
            </a:fld>
            <a:endParaRPr lang="en-US"/>
          </a:p>
        </p:txBody>
      </p:sp>
      <p:sp>
        <p:nvSpPr>
          <p:cNvPr id="7" name="テキスト ボックス 6"/>
          <p:cNvSpPr txBox="1"/>
          <p:nvPr/>
        </p:nvSpPr>
        <p:spPr>
          <a:xfrm>
            <a:off x="457217" y="1158241"/>
            <a:ext cx="8200399" cy="830997"/>
          </a:xfrm>
          <a:prstGeom prst="rect">
            <a:avLst/>
          </a:prstGeom>
          <a:noFill/>
        </p:spPr>
        <p:txBody>
          <a:bodyPr wrap="none" rtlCol="0">
            <a:spAutoFit/>
          </a:bodyPr>
          <a:lstStyle/>
          <a:p>
            <a:pPr marL="457200" indent="-457200">
              <a:buFont typeface="+mj-lt"/>
              <a:buAutoNum type="arabicPeriod"/>
            </a:pPr>
            <a:r>
              <a:rPr kumimoji="1" lang="ja-JP" altLang="en-US" sz="2400" dirty="0" smtClean="0">
                <a:latin typeface="+mn-ea"/>
              </a:rPr>
              <a:t>加速度と加速度の時間微分を用い，</a:t>
            </a:r>
            <a:endParaRPr kumimoji="1" lang="en-US" altLang="ja-JP" sz="2400" dirty="0" smtClean="0">
              <a:latin typeface="+mn-ea"/>
            </a:endParaRPr>
          </a:p>
          <a:p>
            <a:r>
              <a:rPr kumimoji="1" lang="en-US" altLang="ja-JP" sz="2400" dirty="0" smtClean="0">
                <a:latin typeface="+mn-ea"/>
              </a:rPr>
              <a:t>	</a:t>
            </a:r>
            <a:r>
              <a:rPr kumimoji="1" lang="ja-JP" altLang="en-US" sz="2400" dirty="0" smtClean="0">
                <a:latin typeface="+mn-ea"/>
              </a:rPr>
              <a:t>テイラー展開によって</a:t>
            </a:r>
            <a:r>
              <a:rPr kumimoji="1" lang="ja-JP" altLang="en-US" sz="2400" b="1" dirty="0" smtClean="0">
                <a:solidFill>
                  <a:srgbClr val="FF0000"/>
                </a:solidFill>
                <a:latin typeface="+mn-ea"/>
              </a:rPr>
              <a:t>予測子</a:t>
            </a:r>
            <a:r>
              <a:rPr kumimoji="1" lang="ja-JP" altLang="en-US" sz="2400" dirty="0" smtClean="0">
                <a:solidFill>
                  <a:srgbClr val="FF0000"/>
                </a:solidFill>
                <a:latin typeface="+mn-ea"/>
              </a:rPr>
              <a:t>（</a:t>
            </a:r>
            <a:r>
              <a:rPr kumimoji="1" lang="en-US" altLang="ja-JP" sz="2400" b="1" dirty="0" smtClean="0">
                <a:solidFill>
                  <a:srgbClr val="FF0000"/>
                </a:solidFill>
                <a:latin typeface="+mn-ea"/>
              </a:rPr>
              <a:t>predictor</a:t>
            </a:r>
            <a:r>
              <a:rPr kumimoji="1" lang="ja-JP" altLang="en-US" sz="2400" dirty="0" smtClean="0">
                <a:solidFill>
                  <a:srgbClr val="FF0000"/>
                </a:solidFill>
                <a:latin typeface="+mn-ea"/>
              </a:rPr>
              <a:t>）</a:t>
            </a:r>
            <a:r>
              <a:rPr kumimoji="1" lang="ja-JP" altLang="en-US" sz="2400" dirty="0" smtClean="0">
                <a:latin typeface="+mn-ea"/>
              </a:rPr>
              <a:t>を計算する</a:t>
            </a:r>
            <a:endParaRPr kumimoji="1" lang="ja-JP" altLang="en-US" sz="2400" dirty="0">
              <a:latin typeface="+mn-ea"/>
            </a:endParaRPr>
          </a:p>
        </p:txBody>
      </p:sp>
      <p:sp>
        <p:nvSpPr>
          <p:cNvPr id="8" name="テキスト ボックス 7"/>
          <p:cNvSpPr txBox="1"/>
          <p:nvPr/>
        </p:nvSpPr>
        <p:spPr>
          <a:xfrm>
            <a:off x="7020560" y="5442158"/>
            <a:ext cx="2123440" cy="830997"/>
          </a:xfrm>
          <a:prstGeom prst="rect">
            <a:avLst/>
          </a:prstGeom>
          <a:noFill/>
        </p:spPr>
        <p:txBody>
          <a:bodyPr wrap="square" rtlCol="0">
            <a:spAutoFit/>
          </a:bodyPr>
          <a:lstStyle/>
          <a:p>
            <a:r>
              <a:rPr kumimoji="1" lang="ja-JP" altLang="en-US" sz="2400" dirty="0" smtClean="0"/>
              <a:t>このままでは</a:t>
            </a:r>
            <a:r>
              <a:rPr kumimoji="1" lang="ja-JP" altLang="en-US" sz="2400" u="sng" dirty="0" smtClean="0"/>
              <a:t>２次精度</a:t>
            </a:r>
            <a:endParaRPr kumimoji="1" lang="ja-JP" altLang="en-US" sz="2400" u="sng" dirty="0"/>
          </a:p>
        </p:txBody>
      </p:sp>
      <p:grpSp>
        <p:nvGrpSpPr>
          <p:cNvPr id="9" name="図形グループ 8"/>
          <p:cNvGrpSpPr/>
          <p:nvPr/>
        </p:nvGrpSpPr>
        <p:grpSpPr>
          <a:xfrm>
            <a:off x="5487730" y="2995705"/>
            <a:ext cx="3043119" cy="461665"/>
            <a:chOff x="6100882" y="2881055"/>
            <a:chExt cx="3043118" cy="461665"/>
          </a:xfrm>
        </p:grpSpPr>
        <p:sp>
          <p:nvSpPr>
            <p:cNvPr id="10" name="テキスト ボックス 9"/>
            <p:cNvSpPr txBox="1"/>
            <p:nvPr/>
          </p:nvSpPr>
          <p:spPr>
            <a:xfrm>
              <a:off x="6100882" y="2881055"/>
              <a:ext cx="3043118" cy="461665"/>
            </a:xfrm>
            <a:prstGeom prst="rect">
              <a:avLst/>
            </a:prstGeom>
            <a:noFill/>
          </p:spPr>
          <p:txBody>
            <a:bodyPr wrap="square" rtlCol="0">
              <a:spAutoFit/>
            </a:bodyPr>
            <a:lstStyle/>
            <a:p>
              <a:r>
                <a:rPr kumimoji="1" lang="ja-JP" altLang="en-US" sz="2400" dirty="0" smtClean="0"/>
                <a:t>添字０は　での値</a:t>
              </a:r>
              <a:endParaRPr kumimoji="1" lang="ja-JP" altLang="en-US" sz="2400" dirty="0"/>
            </a:p>
          </p:txBody>
        </p:sp>
        <p:pic>
          <p:nvPicPr>
            <p:cNvPr id="11" name="図 10"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7440" y="3006105"/>
              <a:ext cx="231140" cy="257810"/>
            </a:xfrm>
            <a:prstGeom prst="rect">
              <a:avLst/>
            </a:prstGeom>
          </p:spPr>
        </p:pic>
      </p:grpSp>
      <p:grpSp>
        <p:nvGrpSpPr>
          <p:cNvPr id="12" name="図形グループ 11"/>
          <p:cNvGrpSpPr/>
          <p:nvPr/>
        </p:nvGrpSpPr>
        <p:grpSpPr>
          <a:xfrm>
            <a:off x="460266" y="2072667"/>
            <a:ext cx="5282165" cy="1271284"/>
            <a:chOff x="288055" y="2072666"/>
            <a:chExt cx="5282165" cy="1271284"/>
          </a:xfrm>
        </p:grpSpPr>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 y="2072666"/>
              <a:ext cx="4998720" cy="617220"/>
            </a:xfrm>
            <a:prstGeom prst="rect">
              <a:avLst/>
            </a:prstGeom>
          </p:spPr>
        </p:pic>
        <p:pic>
          <p:nvPicPr>
            <p:cNvPr id="14" name="図 1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500" y="2741970"/>
              <a:ext cx="3657600" cy="601980"/>
            </a:xfrm>
            <a:prstGeom prst="rect">
              <a:avLst/>
            </a:prstGeom>
          </p:spPr>
        </p:pic>
        <p:sp>
          <p:nvSpPr>
            <p:cNvPr id="15" name="左中かっこ 14"/>
            <p:cNvSpPr/>
            <p:nvPr/>
          </p:nvSpPr>
          <p:spPr>
            <a:xfrm>
              <a:off x="288055"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grpSp>
        <p:nvGrpSpPr>
          <p:cNvPr id="16" name="図形グループ 15"/>
          <p:cNvGrpSpPr/>
          <p:nvPr/>
        </p:nvGrpSpPr>
        <p:grpSpPr>
          <a:xfrm>
            <a:off x="1693686" y="3489481"/>
            <a:ext cx="2232645" cy="584516"/>
            <a:chOff x="403875" y="4110841"/>
            <a:chExt cx="2232645" cy="584516"/>
          </a:xfrm>
        </p:grpSpPr>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220" y="4110841"/>
              <a:ext cx="2019300" cy="20574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7220" y="4489617"/>
              <a:ext cx="1973580" cy="205740"/>
            </a:xfrm>
            <a:prstGeom prst="rect">
              <a:avLst/>
            </a:prstGeom>
          </p:spPr>
        </p:pic>
        <p:sp>
          <p:nvSpPr>
            <p:cNvPr id="19" name="左中かっこ 18"/>
            <p:cNvSpPr/>
            <p:nvPr/>
          </p:nvSpPr>
          <p:spPr>
            <a:xfrm>
              <a:off x="403875" y="4112299"/>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4103139" y="3490941"/>
            <a:ext cx="4888660" cy="461665"/>
          </a:xfrm>
          <a:prstGeom prst="rect">
            <a:avLst/>
          </a:prstGeom>
          <a:noFill/>
        </p:spPr>
        <p:txBody>
          <a:bodyPr wrap="square" rtlCol="0">
            <a:spAutoFit/>
          </a:bodyPr>
          <a:lstStyle/>
          <a:p>
            <a:r>
              <a:rPr kumimoji="1" lang="ja-JP" altLang="en-US" sz="2400" dirty="0" smtClean="0"/>
              <a:t>とおくと，　進めた加速度は</a:t>
            </a:r>
            <a:endParaRPr kumimoji="1" lang="ja-JP" altLang="en-US" sz="2400" dirty="0"/>
          </a:p>
        </p:txBody>
      </p:sp>
      <p:grpSp>
        <p:nvGrpSpPr>
          <p:cNvPr id="21" name="図形グループ 20"/>
          <p:cNvGrpSpPr/>
          <p:nvPr/>
        </p:nvGrpSpPr>
        <p:grpSpPr>
          <a:xfrm>
            <a:off x="5421591" y="4157799"/>
            <a:ext cx="3570208" cy="461665"/>
            <a:chOff x="4163576" y="3489544"/>
            <a:chExt cx="3570208" cy="461665"/>
          </a:xfrm>
        </p:grpSpPr>
        <p:sp>
          <p:nvSpPr>
            <p:cNvPr id="22" name="正方形/長方形 21"/>
            <p:cNvSpPr/>
            <p:nvPr/>
          </p:nvSpPr>
          <p:spPr>
            <a:xfrm>
              <a:off x="4163576" y="3489544"/>
              <a:ext cx="3570208" cy="461665"/>
            </a:xfrm>
            <a:prstGeom prst="rect">
              <a:avLst/>
            </a:prstGeom>
          </p:spPr>
          <p:txBody>
            <a:bodyPr wrap="none">
              <a:spAutoFit/>
            </a:bodyPr>
            <a:lstStyle/>
            <a:p>
              <a:r>
                <a:rPr kumimoji="1" lang="ja-JP" altLang="en-US" sz="2400" dirty="0"/>
                <a:t>添</a:t>
              </a:r>
              <a:r>
                <a:rPr kumimoji="1" lang="ja-JP" altLang="en-US" sz="2400" dirty="0" smtClean="0"/>
                <a:t>字１は</a:t>
              </a:r>
              <a:r>
                <a:rPr kumimoji="1" lang="ja-JP" altLang="en-US" sz="2400" dirty="0"/>
                <a:t>　</a:t>
              </a:r>
              <a:r>
                <a:rPr kumimoji="1" lang="ja-JP" altLang="en-US" sz="2400" dirty="0" smtClean="0"/>
                <a:t>　　</a:t>
              </a:r>
              <a:r>
                <a:rPr kumimoji="1" lang="ja-JP" altLang="ja-JP" sz="2400" dirty="0"/>
                <a:t>　</a:t>
              </a:r>
              <a:r>
                <a:rPr kumimoji="1" lang="ja-JP" altLang="en-US" sz="2400" dirty="0" smtClean="0"/>
                <a:t>で</a:t>
              </a:r>
              <a:r>
                <a:rPr kumimoji="1" lang="ja-JP" altLang="en-US" sz="2400" dirty="0"/>
                <a:t>の値</a:t>
              </a:r>
            </a:p>
          </p:txBody>
        </p:sp>
        <p:pic>
          <p:nvPicPr>
            <p:cNvPr id="23" name="図 2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82915" y="3583485"/>
              <a:ext cx="1022350" cy="293370"/>
            </a:xfrm>
            <a:prstGeom prst="rect">
              <a:avLst/>
            </a:prstGeom>
          </p:spPr>
        </p:pic>
      </p:grpSp>
      <p:grpSp>
        <p:nvGrpSpPr>
          <p:cNvPr id="24" name="図形グループ 23"/>
          <p:cNvGrpSpPr/>
          <p:nvPr/>
        </p:nvGrpSpPr>
        <p:grpSpPr>
          <a:xfrm>
            <a:off x="345457" y="4619466"/>
            <a:ext cx="6390129" cy="1539240"/>
            <a:chOff x="109731" y="4840178"/>
            <a:chExt cx="6390129" cy="1539240"/>
          </a:xfrm>
        </p:grpSpPr>
        <p:pic>
          <p:nvPicPr>
            <p:cNvPr id="25" name="図 24"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200" y="4840178"/>
              <a:ext cx="3619500" cy="685800"/>
            </a:xfrm>
            <a:prstGeom prst="rect">
              <a:avLst/>
            </a:prstGeom>
          </p:spPr>
        </p:pic>
        <p:pic>
          <p:nvPicPr>
            <p:cNvPr id="26" name="図 25"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7200" y="5525978"/>
              <a:ext cx="6042660" cy="853440"/>
            </a:xfrm>
            <a:prstGeom prst="rect">
              <a:avLst/>
            </a:prstGeom>
          </p:spPr>
        </p:pic>
        <p:sp>
          <p:nvSpPr>
            <p:cNvPr id="27" name="左中かっこ 26"/>
            <p:cNvSpPr/>
            <p:nvPr/>
          </p:nvSpPr>
          <p:spPr>
            <a:xfrm>
              <a:off x="109731" y="4840178"/>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8" name="テキスト ボックス 27"/>
          <p:cNvSpPr txBox="1"/>
          <p:nvPr/>
        </p:nvSpPr>
        <p:spPr>
          <a:xfrm>
            <a:off x="457200" y="3497912"/>
            <a:ext cx="1107996" cy="461665"/>
          </a:xfrm>
          <a:prstGeom prst="rect">
            <a:avLst/>
          </a:prstGeom>
          <a:noFill/>
        </p:spPr>
        <p:txBody>
          <a:bodyPr wrap="none" rtlCol="0">
            <a:spAutoFit/>
          </a:bodyPr>
          <a:lstStyle/>
          <a:p>
            <a:r>
              <a:rPr kumimoji="1" lang="ja-JP" altLang="en-US" sz="2400" dirty="0" smtClean="0"/>
              <a:t>ここで</a:t>
            </a:r>
            <a:endParaRPr kumimoji="1" lang="ja-JP" altLang="en-US" sz="2400" dirty="0"/>
          </a:p>
        </p:txBody>
      </p:sp>
      <p:pic>
        <p:nvPicPr>
          <p:cNvPr id="29" name="図 28"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57307" y="3628227"/>
            <a:ext cx="364491" cy="240030"/>
          </a:xfrm>
          <a:prstGeom prst="rect">
            <a:avLst/>
          </a:prstGeom>
        </p:spPr>
      </p:pic>
      <p:sp>
        <p:nvSpPr>
          <p:cNvPr id="30" name="テキスト ボックス 29"/>
          <p:cNvSpPr txBox="1"/>
          <p:nvPr/>
        </p:nvSpPr>
        <p:spPr>
          <a:xfrm>
            <a:off x="5921797" y="2511138"/>
            <a:ext cx="1107996" cy="461665"/>
          </a:xfrm>
          <a:prstGeom prst="rect">
            <a:avLst/>
          </a:prstGeom>
          <a:noFill/>
        </p:spPr>
        <p:txBody>
          <a:bodyPr wrap="none" rtlCol="0">
            <a:spAutoFit/>
          </a:bodyPr>
          <a:lstStyle/>
          <a:p>
            <a:r>
              <a:rPr kumimoji="1" lang="ja-JP" altLang="en-US" sz="2400" dirty="0" smtClean="0"/>
              <a:t>予測子</a:t>
            </a:r>
            <a:endParaRPr kumimoji="1" lang="ja-JP" altLang="en-US" sz="2400" dirty="0"/>
          </a:p>
        </p:txBody>
      </p:sp>
      <p:grpSp>
        <p:nvGrpSpPr>
          <p:cNvPr id="31" name="図形グループ 30"/>
          <p:cNvGrpSpPr/>
          <p:nvPr/>
        </p:nvGrpSpPr>
        <p:grpSpPr>
          <a:xfrm>
            <a:off x="5113615" y="4756357"/>
            <a:ext cx="3878184" cy="461665"/>
            <a:chOff x="5884665" y="4379903"/>
            <a:chExt cx="3878184" cy="461665"/>
          </a:xfrm>
        </p:grpSpPr>
        <p:pic>
          <p:nvPicPr>
            <p:cNvPr id="32" name="図 31"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884665" y="4521200"/>
              <a:ext cx="132080" cy="162560"/>
            </a:xfrm>
            <a:prstGeom prst="rect">
              <a:avLst/>
            </a:prstGeom>
          </p:spPr>
        </p:pic>
        <p:sp>
          <p:nvSpPr>
            <p:cNvPr id="33" name="テキスト ボックス 32"/>
            <p:cNvSpPr txBox="1"/>
            <p:nvPr/>
          </p:nvSpPr>
          <p:spPr>
            <a:xfrm>
              <a:off x="5921797" y="4379903"/>
              <a:ext cx="3841052" cy="461665"/>
            </a:xfrm>
            <a:prstGeom prst="rect">
              <a:avLst/>
            </a:prstGeom>
            <a:noFill/>
          </p:spPr>
          <p:txBody>
            <a:bodyPr wrap="none" rtlCol="0">
              <a:spAutoFit/>
            </a:bodyPr>
            <a:lstStyle/>
            <a:p>
              <a:r>
                <a:rPr kumimoji="1" lang="ja-JP" altLang="en-US" sz="2400" dirty="0" smtClean="0"/>
                <a:t>：ソフトニングパラメータ</a:t>
              </a:r>
              <a:endParaRPr kumimoji="1" lang="ja-JP" altLang="en-US" sz="2400" dirty="0"/>
            </a:p>
          </p:txBody>
        </p:sp>
      </p:grpSp>
    </p:spTree>
    <p:extLst>
      <p:ext uri="{BB962C8B-B14F-4D97-AF65-F5344CB8AC3E}">
        <p14:creationId xmlns:p14="http://schemas.microsoft.com/office/powerpoint/2010/main" val="21814663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4</a:t>
            </a:r>
            <a:r>
              <a:rPr kumimoji="1" lang="ja-JP" altLang="en-US" dirty="0"/>
              <a:t>次のエルミート法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23</a:t>
            </a:fld>
            <a:endParaRPr lang="en-US"/>
          </a:p>
        </p:txBody>
      </p:sp>
      <p:sp>
        <p:nvSpPr>
          <p:cNvPr id="8" name="テキスト ボックス 7"/>
          <p:cNvSpPr txBox="1"/>
          <p:nvPr/>
        </p:nvSpPr>
        <p:spPr>
          <a:xfrm>
            <a:off x="457217" y="1158241"/>
            <a:ext cx="813556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３次のエルミート補間（実際上最適だと分かっている）</a:t>
            </a:r>
            <a:endParaRPr kumimoji="1" lang="en-US" altLang="ja-JP" sz="2400" dirty="0" smtClean="0">
              <a:latin typeface="+mn-ea"/>
            </a:endParaRPr>
          </a:p>
          <a:p>
            <a:r>
              <a:rPr kumimoji="1" lang="en-US" altLang="ja-JP" sz="2400" dirty="0">
                <a:latin typeface="+mn-ea"/>
              </a:rPr>
              <a:t>	</a:t>
            </a:r>
            <a:r>
              <a:rPr kumimoji="1" lang="ja-JP" altLang="en-US" sz="2400" dirty="0" smtClean="0">
                <a:latin typeface="+mn-ea"/>
              </a:rPr>
              <a:t>を用いて</a:t>
            </a:r>
            <a:r>
              <a:rPr kumimoji="1" lang="ja-JP" altLang="en-US" sz="2400" b="1" dirty="0" smtClean="0">
                <a:solidFill>
                  <a:srgbClr val="31859C"/>
                </a:solidFill>
                <a:latin typeface="+mn-ea"/>
              </a:rPr>
              <a:t>修正子</a:t>
            </a:r>
            <a:r>
              <a:rPr kumimoji="1" lang="ja-JP" altLang="en-US" sz="2400" dirty="0" smtClean="0">
                <a:solidFill>
                  <a:srgbClr val="31859C"/>
                </a:solidFill>
                <a:latin typeface="+mn-ea"/>
              </a:rPr>
              <a:t>（</a:t>
            </a:r>
            <a:r>
              <a:rPr kumimoji="1" lang="en-US" altLang="ja-JP" sz="2400" b="1" dirty="0" smtClean="0">
                <a:solidFill>
                  <a:srgbClr val="31859C"/>
                </a:solidFill>
                <a:latin typeface="+mn-ea"/>
              </a:rPr>
              <a:t>corrector</a:t>
            </a:r>
            <a:r>
              <a:rPr kumimoji="1" lang="ja-JP" altLang="en-US" sz="2400" dirty="0" smtClean="0">
                <a:solidFill>
                  <a:srgbClr val="31859C"/>
                </a:solidFill>
                <a:latin typeface="+mn-ea"/>
              </a:rPr>
              <a:t>）</a:t>
            </a:r>
            <a:r>
              <a:rPr kumimoji="1" lang="ja-JP" altLang="en-US" sz="2400" dirty="0" smtClean="0">
                <a:latin typeface="+mn-ea"/>
              </a:rPr>
              <a:t>を計算する</a:t>
            </a:r>
            <a:endParaRPr kumimoji="1" lang="ja-JP" altLang="en-US" sz="2400" dirty="0">
              <a:latin typeface="+mn-ea"/>
            </a:endParaRPr>
          </a:p>
        </p:txBody>
      </p:sp>
      <p:grpSp>
        <p:nvGrpSpPr>
          <p:cNvPr id="9" name="図形グループ 8"/>
          <p:cNvGrpSpPr/>
          <p:nvPr/>
        </p:nvGrpSpPr>
        <p:grpSpPr>
          <a:xfrm>
            <a:off x="457201" y="1972735"/>
            <a:ext cx="5362964" cy="1219200"/>
            <a:chOff x="457200" y="2124750"/>
            <a:chExt cx="5362964" cy="1219200"/>
          </a:xfrm>
        </p:grpSpPr>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444" y="2124750"/>
              <a:ext cx="4998720" cy="617220"/>
            </a:xfrm>
            <a:prstGeom prst="rect">
              <a:avLst/>
            </a:prstGeom>
          </p:spPr>
        </p:pic>
        <p:pic>
          <p:nvPicPr>
            <p:cNvPr id="11" name="図 1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1444" y="2741970"/>
              <a:ext cx="3688080" cy="601980"/>
            </a:xfrm>
            <a:prstGeom prst="rect">
              <a:avLst/>
            </a:prstGeom>
          </p:spPr>
        </p:pic>
        <p:sp>
          <p:nvSpPr>
            <p:cNvPr id="12" name="左中かっこ 11"/>
            <p:cNvSpPr/>
            <p:nvPr/>
          </p:nvSpPr>
          <p:spPr>
            <a:xfrm>
              <a:off x="457200"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3" name="テキスト ボックス 12"/>
          <p:cNvSpPr txBox="1"/>
          <p:nvPr/>
        </p:nvSpPr>
        <p:spPr>
          <a:xfrm>
            <a:off x="6039921" y="2220070"/>
            <a:ext cx="2646878" cy="461665"/>
          </a:xfrm>
          <a:prstGeom prst="rect">
            <a:avLst/>
          </a:prstGeom>
          <a:noFill/>
        </p:spPr>
        <p:txBody>
          <a:bodyPr wrap="none" rtlCol="0">
            <a:spAutoFit/>
          </a:bodyPr>
          <a:lstStyle/>
          <a:p>
            <a:r>
              <a:rPr kumimoji="1" lang="ja-JP" altLang="en-US" sz="2400" dirty="0" smtClean="0"/>
              <a:t>３次の補間多項式</a:t>
            </a:r>
            <a:endParaRPr kumimoji="1" lang="ja-JP" altLang="en-US" sz="2400" dirty="0"/>
          </a:p>
        </p:txBody>
      </p:sp>
      <p:grpSp>
        <p:nvGrpSpPr>
          <p:cNvPr id="14" name="図形グループ 13"/>
          <p:cNvGrpSpPr/>
          <p:nvPr/>
        </p:nvGrpSpPr>
        <p:grpSpPr>
          <a:xfrm>
            <a:off x="457200" y="3373275"/>
            <a:ext cx="5446784" cy="1202698"/>
            <a:chOff x="437390" y="3749578"/>
            <a:chExt cx="5446784" cy="1202698"/>
          </a:xfrm>
        </p:grpSpPr>
        <p:pic>
          <p:nvPicPr>
            <p:cNvPr id="15" name="図 1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634" y="3749578"/>
              <a:ext cx="5082540" cy="586740"/>
            </a:xfrm>
            <a:prstGeom prst="rect">
              <a:avLst/>
            </a:prstGeom>
          </p:spPr>
        </p:pic>
        <p:pic>
          <p:nvPicPr>
            <p:cNvPr id="16" name="図 1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1634" y="4365536"/>
              <a:ext cx="4869180" cy="586740"/>
            </a:xfrm>
            <a:prstGeom prst="rect">
              <a:avLst/>
            </a:prstGeom>
          </p:spPr>
        </p:pic>
        <p:sp>
          <p:nvSpPr>
            <p:cNvPr id="17" name="左中かっこ 16"/>
            <p:cNvSpPr/>
            <p:nvPr/>
          </p:nvSpPr>
          <p:spPr>
            <a:xfrm>
              <a:off x="437390" y="3749578"/>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8" name="左カーブ矢印 17"/>
          <p:cNvSpPr/>
          <p:nvPr/>
        </p:nvSpPr>
        <p:spPr>
          <a:xfrm>
            <a:off x="6012200" y="2758472"/>
            <a:ext cx="731520" cy="1216152"/>
          </a:xfrm>
          <a:prstGeom prst="curvedLeftArrow">
            <a:avLst/>
          </a:prstGeom>
          <a:solidFill>
            <a:srgbClr val="31859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19" name="テキスト ボックス 18"/>
          <p:cNvSpPr txBox="1"/>
          <p:nvPr/>
        </p:nvSpPr>
        <p:spPr>
          <a:xfrm>
            <a:off x="6837681" y="3037841"/>
            <a:ext cx="2031325" cy="830997"/>
          </a:xfrm>
          <a:prstGeom prst="rect">
            <a:avLst/>
          </a:prstGeom>
          <a:noFill/>
        </p:spPr>
        <p:txBody>
          <a:bodyPr wrap="none" rtlCol="0">
            <a:spAutoFit/>
          </a:bodyPr>
          <a:lstStyle/>
          <a:p>
            <a:r>
              <a:rPr kumimoji="1" lang="ja-JP" altLang="en-US" sz="2400" dirty="0" smtClean="0"/>
              <a:t>連立方程式を</a:t>
            </a:r>
            <a:endParaRPr kumimoji="1" lang="en-US" altLang="ja-JP" sz="2400" dirty="0" smtClean="0"/>
          </a:p>
          <a:p>
            <a:r>
              <a:rPr kumimoji="1" lang="ja-JP" altLang="en-US" sz="2400" dirty="0" smtClean="0"/>
              <a:t>逆に解く</a:t>
            </a:r>
            <a:endParaRPr kumimoji="1" lang="ja-JP" altLang="en-US" sz="2400" dirty="0"/>
          </a:p>
        </p:txBody>
      </p:sp>
      <p:sp>
        <p:nvSpPr>
          <p:cNvPr id="20" name="テキスト ボックス 19"/>
          <p:cNvSpPr txBox="1"/>
          <p:nvPr/>
        </p:nvSpPr>
        <p:spPr>
          <a:xfrm>
            <a:off x="457217" y="4667668"/>
            <a:ext cx="3877985" cy="461665"/>
          </a:xfrm>
          <a:prstGeom prst="rect">
            <a:avLst/>
          </a:prstGeom>
          <a:noFill/>
        </p:spPr>
        <p:txBody>
          <a:bodyPr wrap="none" rtlCol="0">
            <a:spAutoFit/>
          </a:bodyPr>
          <a:lstStyle/>
          <a:p>
            <a:r>
              <a:rPr kumimoji="1" lang="ja-JP" altLang="en-US" sz="2400" dirty="0" smtClean="0"/>
              <a:t>テイラー展開より修正子は</a:t>
            </a:r>
            <a:endParaRPr kumimoji="1" lang="ja-JP" altLang="en-US" sz="2400" dirty="0"/>
          </a:p>
        </p:txBody>
      </p:sp>
      <p:grpSp>
        <p:nvGrpSpPr>
          <p:cNvPr id="21" name="図形グループ 20"/>
          <p:cNvGrpSpPr/>
          <p:nvPr/>
        </p:nvGrpSpPr>
        <p:grpSpPr>
          <a:xfrm>
            <a:off x="457200" y="5129332"/>
            <a:ext cx="4425704" cy="1243338"/>
            <a:chOff x="457200" y="5129332"/>
            <a:chExt cx="4425704" cy="1243338"/>
          </a:xfrm>
        </p:grpSpPr>
        <p:sp>
          <p:nvSpPr>
            <p:cNvPr id="22" name="左中かっこ 21"/>
            <p:cNvSpPr/>
            <p:nvPr/>
          </p:nvSpPr>
          <p:spPr>
            <a:xfrm>
              <a:off x="457200" y="516997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pic>
          <p:nvPicPr>
            <p:cNvPr id="23" name="図 2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1444" y="5129332"/>
              <a:ext cx="4061460" cy="617220"/>
            </a:xfrm>
            <a:prstGeom prst="rect">
              <a:avLst/>
            </a:prstGeom>
          </p:spPr>
        </p:pic>
        <p:pic>
          <p:nvPicPr>
            <p:cNvPr id="24" name="図 23"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1444" y="5746552"/>
              <a:ext cx="3832860" cy="617220"/>
            </a:xfrm>
            <a:prstGeom prst="rect">
              <a:avLst/>
            </a:prstGeom>
          </p:spPr>
        </p:pic>
      </p:grpSp>
      <p:grpSp>
        <p:nvGrpSpPr>
          <p:cNvPr id="25" name="図形グループ 24"/>
          <p:cNvGrpSpPr/>
          <p:nvPr/>
        </p:nvGrpSpPr>
        <p:grpSpPr>
          <a:xfrm>
            <a:off x="5070864" y="4885035"/>
            <a:ext cx="4173450" cy="1569660"/>
            <a:chOff x="5070864" y="4885035"/>
            <a:chExt cx="4173449" cy="1569660"/>
          </a:xfrm>
        </p:grpSpPr>
        <p:sp>
          <p:nvSpPr>
            <p:cNvPr id="26" name="テキスト ボックス 25"/>
            <p:cNvSpPr txBox="1"/>
            <p:nvPr/>
          </p:nvSpPr>
          <p:spPr>
            <a:xfrm>
              <a:off x="5070864" y="4885035"/>
              <a:ext cx="4173449" cy="1569660"/>
            </a:xfrm>
            <a:prstGeom prst="rect">
              <a:avLst/>
            </a:prstGeom>
            <a:noFill/>
          </p:spPr>
          <p:txBody>
            <a:bodyPr wrap="none" rtlCol="0">
              <a:spAutoFit/>
            </a:bodyPr>
            <a:lstStyle/>
            <a:p>
              <a:r>
                <a:rPr kumimoji="1" lang="ja-JP" altLang="en-US" sz="2400" dirty="0" smtClean="0">
                  <a:latin typeface="+mn-ea"/>
                </a:rPr>
                <a:t>ここで普通のテイラー展開</a:t>
              </a:r>
              <a:endParaRPr kumimoji="1" lang="en-US" altLang="ja-JP" sz="2400" dirty="0" smtClean="0">
                <a:latin typeface="+mn-ea"/>
              </a:endParaRPr>
            </a:p>
            <a:p>
              <a:r>
                <a:rPr kumimoji="1" lang="ja-JP" altLang="en-US" sz="2400" dirty="0" smtClean="0">
                  <a:latin typeface="+mn-ea"/>
                </a:rPr>
                <a:t>を考えれば</a:t>
              </a:r>
              <a:r>
                <a:rPr kumimoji="1" lang="ja-JP" altLang="ja-JP" sz="2400" dirty="0">
                  <a:latin typeface="+mn-ea"/>
                </a:rPr>
                <a:t>　</a:t>
              </a:r>
              <a:r>
                <a:rPr kumimoji="1" lang="ja-JP" altLang="en-US" sz="2400" dirty="0" smtClean="0">
                  <a:latin typeface="+mn-ea"/>
                </a:rPr>
                <a:t>　　であるが，</a:t>
              </a:r>
              <a:endParaRPr kumimoji="1" lang="en-US" altLang="ja-JP" sz="2400" dirty="0" smtClean="0">
                <a:latin typeface="+mn-ea"/>
              </a:endParaRPr>
            </a:p>
            <a:p>
              <a:r>
                <a:rPr kumimoji="1" lang="ja-JP" altLang="en-US" sz="2400" dirty="0" smtClean="0">
                  <a:latin typeface="+mn-ea"/>
                </a:rPr>
                <a:t>　　　とする場合もある</a:t>
              </a:r>
              <a:endParaRPr kumimoji="1" lang="en-US" altLang="ja-JP" sz="2400" dirty="0" smtClean="0">
                <a:latin typeface="+mn-ea"/>
              </a:endParaRPr>
            </a:p>
            <a:p>
              <a:r>
                <a:rPr kumimoji="1" lang="ja-JP" altLang="en-US" sz="2400" dirty="0" smtClean="0">
                  <a:latin typeface="+mn-ea"/>
                </a:rPr>
                <a:t>（</a:t>
              </a:r>
              <a:r>
                <a:rPr kumimoji="1" lang="en-US" altLang="ja-JP" sz="2400" dirty="0" smtClean="0">
                  <a:latin typeface="+mn-ea"/>
                </a:rPr>
                <a:t>α−scheme</a:t>
              </a:r>
              <a:r>
                <a:rPr kumimoji="1" lang="ja-JP" altLang="en-US" sz="2400" dirty="0" smtClean="0">
                  <a:latin typeface="+mn-ea"/>
                </a:rPr>
                <a:t>）</a:t>
              </a:r>
              <a:endParaRPr kumimoji="1" lang="en-US" altLang="ja-JP" sz="2400" dirty="0" smtClean="0">
                <a:latin typeface="+mn-ea"/>
              </a:endParaRPr>
            </a:p>
          </p:txBody>
        </p:sp>
        <p:pic>
          <p:nvPicPr>
            <p:cNvPr id="27" name="図 26"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17360" y="5369490"/>
              <a:ext cx="647700" cy="198120"/>
            </a:xfrm>
            <a:prstGeom prst="rect">
              <a:avLst/>
            </a:prstGeom>
          </p:spPr>
        </p:pic>
        <p:pic>
          <p:nvPicPr>
            <p:cNvPr id="28" name="図 27"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56284" y="5746552"/>
              <a:ext cx="647700" cy="259080"/>
            </a:xfrm>
            <a:prstGeom prst="rect">
              <a:avLst/>
            </a:prstGeom>
          </p:spPr>
        </p:pic>
      </p:grpSp>
    </p:spTree>
    <p:extLst>
      <p:ext uri="{BB962C8B-B14F-4D97-AF65-F5344CB8AC3E}">
        <p14:creationId xmlns:p14="http://schemas.microsoft.com/office/powerpoint/2010/main" val="6838930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4</a:t>
            </a:r>
            <a:r>
              <a:rPr kumimoji="1" lang="ja-JP" altLang="en-US" dirty="0"/>
              <a:t>次のエルミート法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smtClean="0"/>
              <a:t>夏の学校　星形成・惑星系分科会</a:t>
            </a:r>
            <a:endParaRPr lang="en-US"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24</a:t>
            </a:fld>
            <a:endParaRPr lang="en-US"/>
          </a:p>
        </p:txBody>
      </p:sp>
      <p:pic>
        <p:nvPicPr>
          <p:cNvPr id="7" name="図 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15" y="4965392"/>
            <a:ext cx="3611880" cy="990600"/>
          </a:xfrm>
          <a:prstGeom prst="rect">
            <a:avLst/>
          </a:prstGeom>
        </p:spPr>
      </p:pic>
      <p:pic>
        <p:nvPicPr>
          <p:cNvPr id="8" name="図 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1" y="5414356"/>
            <a:ext cx="1257300" cy="411480"/>
          </a:xfrm>
          <a:prstGeom prst="rect">
            <a:avLst/>
          </a:prstGeom>
        </p:spPr>
      </p:pic>
      <p:pic>
        <p:nvPicPr>
          <p:cNvPr id="9" name="図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3200" y="4965392"/>
            <a:ext cx="2407920" cy="411480"/>
          </a:xfrm>
          <a:prstGeom prst="rect">
            <a:avLst/>
          </a:prstGeom>
        </p:spPr>
      </p:pic>
      <p:sp>
        <p:nvSpPr>
          <p:cNvPr id="10" name="テキスト ボックス 9"/>
          <p:cNvSpPr txBox="1"/>
          <p:nvPr/>
        </p:nvSpPr>
        <p:spPr>
          <a:xfrm>
            <a:off x="457215" y="1158241"/>
            <a:ext cx="7994496"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修正子を用いて加速度と加速度の時間微分を計算する</a:t>
            </a:r>
            <a:endParaRPr kumimoji="1" lang="en-US" altLang="ja-JP" sz="2400" dirty="0">
              <a:latin typeface="+mn-ea"/>
            </a:endParaRPr>
          </a:p>
          <a:p>
            <a:r>
              <a:rPr kumimoji="1" lang="en-US" altLang="ja-JP" sz="2400" dirty="0" smtClean="0">
                <a:latin typeface="+mn-ea"/>
              </a:rPr>
              <a:t>	</a:t>
            </a:r>
            <a:r>
              <a:rPr kumimoji="1" lang="ja-JP" altLang="en-US" sz="2400" dirty="0" smtClean="0">
                <a:latin typeface="+mn-ea"/>
              </a:rPr>
              <a:t>そして次のタイムステップを加速度を用いて決める</a:t>
            </a:r>
            <a:endParaRPr kumimoji="1" lang="en-US" altLang="ja-JP" sz="2400" dirty="0">
              <a:latin typeface="+mn-ea"/>
            </a:endParaRPr>
          </a:p>
        </p:txBody>
      </p:sp>
      <p:grpSp>
        <p:nvGrpSpPr>
          <p:cNvPr id="11" name="図形グループ 10"/>
          <p:cNvGrpSpPr/>
          <p:nvPr/>
        </p:nvGrpSpPr>
        <p:grpSpPr>
          <a:xfrm>
            <a:off x="457216" y="2043990"/>
            <a:ext cx="2202165" cy="584140"/>
            <a:chOff x="790707" y="2154626"/>
            <a:chExt cx="2202165" cy="584140"/>
          </a:xfrm>
        </p:grpSpPr>
        <p:pic>
          <p:nvPicPr>
            <p:cNvPr id="12" name="図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4052" y="2154626"/>
              <a:ext cx="1988820" cy="205740"/>
            </a:xfrm>
            <a:prstGeom prst="rect">
              <a:avLst/>
            </a:prstGeom>
          </p:spPr>
        </p:pic>
        <p:pic>
          <p:nvPicPr>
            <p:cNvPr id="13" name="図 1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4052" y="2533026"/>
              <a:ext cx="1943100" cy="205740"/>
            </a:xfrm>
            <a:prstGeom prst="rect">
              <a:avLst/>
            </a:prstGeom>
          </p:spPr>
        </p:pic>
        <p:sp>
          <p:nvSpPr>
            <p:cNvPr id="14" name="左中かっこ 13"/>
            <p:cNvSpPr/>
            <p:nvPr/>
          </p:nvSpPr>
          <p:spPr>
            <a:xfrm>
              <a:off x="790707" y="2156084"/>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5" name="テキスト ボックス 14"/>
          <p:cNvSpPr txBox="1"/>
          <p:nvPr/>
        </p:nvSpPr>
        <p:spPr>
          <a:xfrm>
            <a:off x="2854961" y="2099297"/>
            <a:ext cx="1723549" cy="461665"/>
          </a:xfrm>
          <a:prstGeom prst="rect">
            <a:avLst/>
          </a:prstGeom>
          <a:noFill/>
        </p:spPr>
        <p:txBody>
          <a:bodyPr wrap="none" rtlCol="0">
            <a:spAutoFit/>
          </a:bodyPr>
          <a:lstStyle/>
          <a:p>
            <a:r>
              <a:rPr kumimoji="1" lang="ja-JP" altLang="en-US" sz="2400" dirty="0" smtClean="0"/>
              <a:t>とおくと，</a:t>
            </a:r>
            <a:endParaRPr kumimoji="1" lang="ja-JP" altLang="en-US" sz="2400" dirty="0"/>
          </a:p>
        </p:txBody>
      </p:sp>
      <p:grpSp>
        <p:nvGrpSpPr>
          <p:cNvPr id="16" name="図形グループ 15"/>
          <p:cNvGrpSpPr/>
          <p:nvPr/>
        </p:nvGrpSpPr>
        <p:grpSpPr>
          <a:xfrm>
            <a:off x="457215" y="2821940"/>
            <a:ext cx="6389371" cy="1539240"/>
            <a:chOff x="457200" y="3075940"/>
            <a:chExt cx="6389370" cy="1539240"/>
          </a:xfrm>
        </p:grpSpPr>
        <p:pic>
          <p:nvPicPr>
            <p:cNvPr id="17" name="図 16"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3910" y="3075940"/>
              <a:ext cx="3619500" cy="685800"/>
            </a:xfrm>
            <a:prstGeom prst="rect">
              <a:avLst/>
            </a:prstGeom>
          </p:spPr>
        </p:pic>
        <p:pic>
          <p:nvPicPr>
            <p:cNvPr id="18" name="図 17"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3910" y="3761740"/>
              <a:ext cx="6042660" cy="853440"/>
            </a:xfrm>
            <a:prstGeom prst="rect">
              <a:avLst/>
            </a:prstGeom>
          </p:spPr>
        </p:pic>
        <p:sp>
          <p:nvSpPr>
            <p:cNvPr id="19" name="左中かっこ 18"/>
            <p:cNvSpPr/>
            <p:nvPr/>
          </p:nvSpPr>
          <p:spPr>
            <a:xfrm>
              <a:off x="457200" y="3075940"/>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7047727" y="3276908"/>
            <a:ext cx="1415772" cy="461665"/>
          </a:xfrm>
          <a:prstGeom prst="rect">
            <a:avLst/>
          </a:prstGeom>
          <a:noFill/>
        </p:spPr>
        <p:txBody>
          <a:bodyPr wrap="none" rtlCol="0">
            <a:spAutoFit/>
          </a:bodyPr>
          <a:lstStyle/>
          <a:p>
            <a:r>
              <a:rPr kumimoji="1" lang="ja-JP" altLang="en-US" sz="2400" dirty="0" smtClean="0"/>
              <a:t>４次精度</a:t>
            </a:r>
            <a:endParaRPr kumimoji="1" lang="ja-JP" altLang="en-US" sz="2400" dirty="0"/>
          </a:p>
        </p:txBody>
      </p:sp>
      <p:sp>
        <p:nvSpPr>
          <p:cNvPr id="21" name="テキスト ボックス 20"/>
          <p:cNvSpPr txBox="1"/>
          <p:nvPr/>
        </p:nvSpPr>
        <p:spPr>
          <a:xfrm>
            <a:off x="91602" y="6001031"/>
            <a:ext cx="9177587" cy="461665"/>
          </a:xfrm>
          <a:prstGeom prst="rect">
            <a:avLst/>
          </a:prstGeom>
          <a:noFill/>
        </p:spPr>
        <p:txBody>
          <a:bodyPr wrap="none" rtlCol="0">
            <a:spAutoFit/>
          </a:bodyPr>
          <a:lstStyle/>
          <a:p>
            <a:r>
              <a:rPr kumimoji="1" lang="ja-JP" altLang="en-US" sz="2400" dirty="0" smtClean="0">
                <a:latin typeface="+mn-ea"/>
              </a:rPr>
              <a:t>非常に効率が良い表式であることが分かっている</a:t>
            </a:r>
            <a:r>
              <a:rPr kumimoji="1" lang="en-US" altLang="ja-JP" sz="2400" dirty="0" smtClean="0">
                <a:latin typeface="+mn-ea"/>
              </a:rPr>
              <a:t>(Makino 1991)</a:t>
            </a:r>
            <a:endParaRPr kumimoji="1" lang="ja-JP" altLang="en-US" sz="2400" dirty="0">
              <a:latin typeface="+mn-ea"/>
            </a:endParaRPr>
          </a:p>
        </p:txBody>
      </p:sp>
      <p:sp>
        <p:nvSpPr>
          <p:cNvPr id="22" name="テキスト ボックス 21"/>
          <p:cNvSpPr txBox="1"/>
          <p:nvPr/>
        </p:nvSpPr>
        <p:spPr>
          <a:xfrm>
            <a:off x="457215" y="4503728"/>
            <a:ext cx="8005883" cy="830997"/>
          </a:xfrm>
          <a:prstGeom prst="rect">
            <a:avLst/>
          </a:prstGeom>
          <a:noFill/>
        </p:spPr>
        <p:txBody>
          <a:bodyPr wrap="none" rtlCol="0">
            <a:spAutoFit/>
          </a:bodyPr>
          <a:lstStyle/>
          <a:p>
            <a:r>
              <a:rPr kumimoji="1" lang="ja-JP" altLang="en-US" sz="2400" dirty="0" smtClean="0"/>
              <a:t>次のタイムステップは以下の式で求める</a:t>
            </a:r>
            <a:r>
              <a:rPr kumimoji="1" lang="en-US" altLang="ja-JP" sz="2400" dirty="0" smtClean="0">
                <a:latin typeface="+mn-ea"/>
              </a:rPr>
              <a:t>(</a:t>
            </a:r>
            <a:r>
              <a:rPr kumimoji="1" lang="en-US" altLang="ja-JP" sz="2400" dirty="0" err="1" smtClean="0">
                <a:latin typeface="+mn-ea"/>
              </a:rPr>
              <a:t>Aarseth</a:t>
            </a:r>
            <a:r>
              <a:rPr kumimoji="1" lang="en-US" altLang="ja-JP" sz="2400" dirty="0" smtClean="0">
                <a:latin typeface="+mn-ea"/>
              </a:rPr>
              <a:t> 1985</a:t>
            </a:r>
            <a:r>
              <a:rPr kumimoji="1" lang="en-US" altLang="ja-JP" sz="2400" dirty="0">
                <a:latin typeface="+mn-ea"/>
              </a:rPr>
              <a:t>)</a:t>
            </a:r>
            <a:endParaRPr kumimoji="1" lang="ja-JP" altLang="en-US" sz="2400" dirty="0">
              <a:latin typeface="+mn-ea"/>
            </a:endParaRPr>
          </a:p>
          <a:p>
            <a:endParaRPr kumimoji="1" lang="ja-JP" altLang="en-US" sz="2400" dirty="0"/>
          </a:p>
        </p:txBody>
      </p:sp>
      <p:sp>
        <p:nvSpPr>
          <p:cNvPr id="23" name="テキスト ボックス 22"/>
          <p:cNvSpPr txBox="1"/>
          <p:nvPr/>
        </p:nvSpPr>
        <p:spPr>
          <a:xfrm>
            <a:off x="4177457" y="5155584"/>
            <a:ext cx="2031325" cy="461665"/>
          </a:xfrm>
          <a:prstGeom prst="rect">
            <a:avLst/>
          </a:prstGeom>
          <a:noFill/>
        </p:spPr>
        <p:txBody>
          <a:bodyPr wrap="none" rtlCol="0">
            <a:spAutoFit/>
          </a:bodyPr>
          <a:lstStyle/>
          <a:p>
            <a:r>
              <a:rPr kumimoji="1" lang="ja-JP" altLang="en-US" sz="2400" dirty="0" smtClean="0"/>
              <a:t>３次補間では</a:t>
            </a:r>
            <a:endParaRPr kumimoji="1" lang="ja-JP" altLang="en-US" sz="2400" dirty="0"/>
          </a:p>
        </p:txBody>
      </p:sp>
      <p:sp>
        <p:nvSpPr>
          <p:cNvPr id="24" name="左中かっこ 23"/>
          <p:cNvSpPr/>
          <p:nvPr/>
        </p:nvSpPr>
        <p:spPr>
          <a:xfrm>
            <a:off x="6208781" y="4965392"/>
            <a:ext cx="344419" cy="871221"/>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Tree>
    <p:extLst>
      <p:ext uri="{BB962C8B-B14F-4D97-AF65-F5344CB8AC3E}">
        <p14:creationId xmlns:p14="http://schemas.microsoft.com/office/powerpoint/2010/main" val="278489229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独立タイムステップ</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25</a:t>
            </a:fld>
            <a:endParaRPr lang="en-US"/>
          </a:p>
        </p:txBody>
      </p:sp>
      <p:sp>
        <p:nvSpPr>
          <p:cNvPr id="7" name="テキスト ボックス 6"/>
          <p:cNvSpPr txBox="1"/>
          <p:nvPr/>
        </p:nvSpPr>
        <p:spPr>
          <a:xfrm>
            <a:off x="457202" y="1150928"/>
            <a:ext cx="7869847" cy="461665"/>
          </a:xfrm>
          <a:prstGeom prst="rect">
            <a:avLst/>
          </a:prstGeom>
          <a:noFill/>
        </p:spPr>
        <p:txBody>
          <a:bodyPr wrap="none" rtlCol="0">
            <a:spAutoFit/>
          </a:bodyPr>
          <a:lstStyle/>
          <a:p>
            <a:r>
              <a:rPr kumimoji="1" lang="ja-JP" altLang="en-US" sz="2400" dirty="0" smtClean="0"/>
              <a:t>粒子ごとに別の時間を持ち，別々に時間発展させる方法</a:t>
            </a:r>
            <a:endParaRPr kumimoji="1" lang="ja-JP" altLang="en-US" sz="2400" dirty="0"/>
          </a:p>
        </p:txBody>
      </p:sp>
      <p:grpSp>
        <p:nvGrpSpPr>
          <p:cNvPr id="8" name="図形グループ 7"/>
          <p:cNvGrpSpPr/>
          <p:nvPr/>
        </p:nvGrpSpPr>
        <p:grpSpPr>
          <a:xfrm>
            <a:off x="4830001" y="2900398"/>
            <a:ext cx="4314001" cy="830997"/>
            <a:chOff x="5251938" y="2531963"/>
            <a:chExt cx="4314001" cy="830997"/>
          </a:xfrm>
        </p:grpSpPr>
        <p:sp>
          <p:nvSpPr>
            <p:cNvPr id="9" name="テキスト ボックス 8"/>
            <p:cNvSpPr txBox="1"/>
            <p:nvPr/>
          </p:nvSpPr>
          <p:spPr>
            <a:xfrm>
              <a:off x="5251938" y="2531963"/>
              <a:ext cx="431400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　　における全ての粒子の</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予測子を計算する．</a:t>
              </a:r>
              <a:endParaRPr kumimoji="1" lang="en-US" altLang="ja-JP" sz="2400" dirty="0" smtClean="0">
                <a:latin typeface="+mn-ea"/>
              </a:endParaRPr>
            </a:p>
          </p:txBody>
        </p:sp>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2485" y="2636569"/>
              <a:ext cx="444500" cy="302260"/>
            </a:xfrm>
            <a:prstGeom prst="rect">
              <a:avLst/>
            </a:prstGeom>
          </p:spPr>
        </p:pic>
      </p:grpSp>
      <p:grpSp>
        <p:nvGrpSpPr>
          <p:cNvPr id="11" name="図形グループ 10"/>
          <p:cNvGrpSpPr/>
          <p:nvPr/>
        </p:nvGrpSpPr>
        <p:grpSpPr>
          <a:xfrm>
            <a:off x="4830001" y="3740028"/>
            <a:ext cx="3993401" cy="830997"/>
            <a:chOff x="5251938" y="3348573"/>
            <a:chExt cx="3993400" cy="830997"/>
          </a:xfrm>
        </p:grpSpPr>
        <p:sp>
          <p:nvSpPr>
            <p:cNvPr id="12" name="テキスト ボックス 11"/>
            <p:cNvSpPr txBox="1"/>
            <p:nvPr/>
          </p:nvSpPr>
          <p:spPr>
            <a:xfrm>
              <a:off x="5251938" y="3348573"/>
              <a:ext cx="3993400"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　　のみ修正子を用いて</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更新する．</a:t>
              </a:r>
              <a:endParaRPr kumimoji="1" lang="en-US" altLang="ja-JP" sz="2400" dirty="0">
                <a:latin typeface="+mn-ea"/>
              </a:endParaRPr>
            </a:p>
          </p:txBody>
        </p:sp>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2485" y="3419988"/>
              <a:ext cx="471170" cy="320040"/>
            </a:xfrm>
            <a:prstGeom prst="rect">
              <a:avLst/>
            </a:prstGeom>
          </p:spPr>
        </p:pic>
      </p:grpSp>
      <p:grpSp>
        <p:nvGrpSpPr>
          <p:cNvPr id="14" name="図形グループ 13"/>
          <p:cNvGrpSpPr/>
          <p:nvPr/>
        </p:nvGrpSpPr>
        <p:grpSpPr>
          <a:xfrm>
            <a:off x="4830001" y="4571026"/>
            <a:ext cx="4185761" cy="1938992"/>
            <a:chOff x="5222792" y="4243326"/>
            <a:chExt cx="4185760" cy="1938992"/>
          </a:xfrm>
        </p:grpSpPr>
        <p:sp>
          <p:nvSpPr>
            <p:cNvPr id="15" name="テキスト ボックス 14"/>
            <p:cNvSpPr txBox="1"/>
            <p:nvPr/>
          </p:nvSpPr>
          <p:spPr>
            <a:xfrm>
              <a:off x="5222792" y="4243326"/>
              <a:ext cx="4185760" cy="1938992"/>
            </a:xfrm>
            <a:prstGeom prst="rect">
              <a:avLst/>
            </a:prstGeom>
            <a:noFill/>
          </p:spPr>
          <p:txBody>
            <a:bodyPr wrap="none" rtlCol="0">
              <a:spAutoFit/>
            </a:bodyPr>
            <a:lstStyle/>
            <a:p>
              <a:pPr marL="457200" indent="-457200">
                <a:buFont typeface="+mj-lt"/>
                <a:buAutoNum type="arabicPeriod" startAt="4"/>
              </a:pPr>
              <a:r>
                <a:rPr kumimoji="1" lang="ja-JP" altLang="en-US" sz="2400" dirty="0" smtClean="0">
                  <a:latin typeface="+mn-ea"/>
                </a:rPr>
                <a:t>新たな　　　を計算し，</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　　　　　　を新たな</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として更新して１に戻る．</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このとき　　以外は予測子</a:t>
              </a:r>
              <a:endParaRPr kumimoji="1" lang="en-US" altLang="ja-JP" sz="2400" dirty="0" smtClean="0">
                <a:latin typeface="+mn-ea"/>
              </a:endParaRPr>
            </a:p>
            <a:p>
              <a:r>
                <a:rPr kumimoji="1" lang="ja-JP" altLang="en-US" sz="2400" dirty="0" smtClean="0">
                  <a:latin typeface="+mn-ea"/>
                </a:rPr>
                <a:t>　を捨ててもとに戻る．</a:t>
              </a:r>
              <a:endParaRPr kumimoji="1" lang="ja-JP" altLang="en-US" sz="2400" dirty="0">
                <a:latin typeface="+mn-ea"/>
              </a:endParaRPr>
            </a:p>
          </p:txBody>
        </p:sp>
        <p:pic>
          <p:nvPicPr>
            <p:cNvPr id="16" name="図 1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9628" y="4311356"/>
              <a:ext cx="755650" cy="355600"/>
            </a:xfrm>
            <a:prstGeom prst="rect">
              <a:avLst/>
            </a:prstGeom>
          </p:spPr>
        </p:pic>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92155" y="4676422"/>
              <a:ext cx="1697990" cy="35560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18353" y="4676422"/>
              <a:ext cx="497840" cy="320040"/>
            </a:xfrm>
            <a:prstGeom prst="rect">
              <a:avLst/>
            </a:prstGeom>
          </p:spPr>
        </p:pic>
        <p:pic>
          <p:nvPicPr>
            <p:cNvPr id="19" name="図 1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8481" y="5403410"/>
              <a:ext cx="471170" cy="320040"/>
            </a:xfrm>
            <a:prstGeom prst="rect">
              <a:avLst/>
            </a:prstGeom>
          </p:spPr>
        </p:pic>
      </p:grpSp>
      <p:pic>
        <p:nvPicPr>
          <p:cNvPr id="20" name="図 19"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3095" y="2205356"/>
            <a:ext cx="106680" cy="222250"/>
          </a:xfrm>
          <a:prstGeom prst="rect">
            <a:avLst/>
          </a:prstGeom>
        </p:spPr>
      </p:pic>
      <p:pic>
        <p:nvPicPr>
          <p:cNvPr id="21" name="図 20"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3850" y="3251835"/>
            <a:ext cx="133351" cy="222250"/>
          </a:xfrm>
          <a:prstGeom prst="rect">
            <a:avLst/>
          </a:prstGeom>
        </p:spPr>
      </p:pic>
      <p:pic>
        <p:nvPicPr>
          <p:cNvPr id="22" name="図 21"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3851" y="4304031"/>
            <a:ext cx="142240" cy="231140"/>
          </a:xfrm>
          <a:prstGeom prst="rect">
            <a:avLst/>
          </a:prstGeom>
        </p:spPr>
      </p:pic>
      <p:cxnSp>
        <p:nvCxnSpPr>
          <p:cNvPr id="23" name="直線コネクタ 22"/>
          <p:cNvCxnSpPr/>
          <p:nvPr/>
        </p:nvCxnSpPr>
        <p:spPr>
          <a:xfrm flipH="1">
            <a:off x="814409" y="1924051"/>
            <a:ext cx="1" cy="3150885"/>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24" name="図 23"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66090" y="5196220"/>
            <a:ext cx="773431" cy="257810"/>
          </a:xfrm>
          <a:prstGeom prst="rect">
            <a:avLst/>
          </a:prstGeom>
        </p:spPr>
      </p:pic>
      <p:grpSp>
        <p:nvGrpSpPr>
          <p:cNvPr id="25" name="図形グループ 24"/>
          <p:cNvGrpSpPr/>
          <p:nvPr/>
        </p:nvGrpSpPr>
        <p:grpSpPr>
          <a:xfrm>
            <a:off x="812800" y="2316480"/>
            <a:ext cx="2214880" cy="2426970"/>
            <a:chOff x="812800" y="2316480"/>
            <a:chExt cx="2214880" cy="2426970"/>
          </a:xfrm>
        </p:grpSpPr>
        <p:cxnSp>
          <p:nvCxnSpPr>
            <p:cNvPr id="26" name="直線矢印コネクタ 25"/>
            <p:cNvCxnSpPr/>
            <p:nvPr/>
          </p:nvCxnSpPr>
          <p:spPr>
            <a:xfrm>
              <a:off x="833120" y="2316480"/>
              <a:ext cx="99568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直線矢印コネクタ 26"/>
            <p:cNvCxnSpPr/>
            <p:nvPr/>
          </p:nvCxnSpPr>
          <p:spPr>
            <a:xfrm>
              <a:off x="812800" y="3362960"/>
              <a:ext cx="177800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直線矢印コネクタ 27"/>
            <p:cNvCxnSpPr/>
            <p:nvPr/>
          </p:nvCxnSpPr>
          <p:spPr>
            <a:xfrm>
              <a:off x="833120" y="4419600"/>
              <a:ext cx="219456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pic>
          <p:nvPicPr>
            <p:cNvPr id="29" name="図 28"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42670" y="2396490"/>
              <a:ext cx="480060" cy="293370"/>
            </a:xfrm>
            <a:prstGeom prst="rect">
              <a:avLst/>
            </a:prstGeom>
          </p:spPr>
        </p:pic>
        <p:pic>
          <p:nvPicPr>
            <p:cNvPr id="30" name="図 29"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42670" y="3446658"/>
              <a:ext cx="488950" cy="293370"/>
            </a:xfrm>
            <a:prstGeom prst="rect">
              <a:avLst/>
            </a:prstGeom>
          </p:spPr>
        </p:pic>
        <p:pic>
          <p:nvPicPr>
            <p:cNvPr id="31" name="図 30"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33780" y="4450080"/>
              <a:ext cx="488950" cy="293370"/>
            </a:xfrm>
            <a:prstGeom prst="rect">
              <a:avLst/>
            </a:prstGeom>
          </p:spPr>
        </p:pic>
      </p:grpSp>
      <p:grpSp>
        <p:nvGrpSpPr>
          <p:cNvPr id="32" name="図形グループ 31"/>
          <p:cNvGrpSpPr/>
          <p:nvPr/>
        </p:nvGrpSpPr>
        <p:grpSpPr>
          <a:xfrm>
            <a:off x="1606551" y="1924051"/>
            <a:ext cx="444500" cy="3574430"/>
            <a:chOff x="1606550" y="1924050"/>
            <a:chExt cx="444500" cy="3574430"/>
          </a:xfrm>
        </p:grpSpPr>
        <p:cxnSp>
          <p:nvCxnSpPr>
            <p:cNvPr id="33" name="直線コネクタ 32"/>
            <p:cNvCxnSpPr/>
            <p:nvPr/>
          </p:nvCxnSpPr>
          <p:spPr>
            <a:xfrm flipH="1">
              <a:off x="1828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34" name="図 33"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06550" y="5196220"/>
              <a:ext cx="444500" cy="302260"/>
            </a:xfrm>
            <a:prstGeom prst="rect">
              <a:avLst/>
            </a:prstGeom>
          </p:spPr>
        </p:pic>
      </p:grpSp>
      <p:grpSp>
        <p:nvGrpSpPr>
          <p:cNvPr id="35" name="図形グループ 34"/>
          <p:cNvGrpSpPr/>
          <p:nvPr/>
        </p:nvGrpSpPr>
        <p:grpSpPr>
          <a:xfrm>
            <a:off x="1828802" y="2316480"/>
            <a:ext cx="1971039" cy="380584"/>
            <a:chOff x="1828800" y="2316480"/>
            <a:chExt cx="1971039" cy="380584"/>
          </a:xfrm>
        </p:grpSpPr>
        <p:cxnSp>
          <p:nvCxnSpPr>
            <p:cNvPr id="36" name="直線矢印コネクタ 35"/>
            <p:cNvCxnSpPr/>
            <p:nvPr/>
          </p:nvCxnSpPr>
          <p:spPr>
            <a:xfrm>
              <a:off x="1828800" y="2316480"/>
              <a:ext cx="1971039"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37" name="図 36"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10185" y="2403694"/>
              <a:ext cx="480060" cy="293370"/>
            </a:xfrm>
            <a:prstGeom prst="rect">
              <a:avLst/>
            </a:prstGeom>
          </p:spPr>
        </p:pic>
      </p:grpSp>
      <p:grpSp>
        <p:nvGrpSpPr>
          <p:cNvPr id="38" name="図形グループ 37"/>
          <p:cNvGrpSpPr/>
          <p:nvPr/>
        </p:nvGrpSpPr>
        <p:grpSpPr>
          <a:xfrm>
            <a:off x="2399030" y="1924051"/>
            <a:ext cx="444500" cy="3574430"/>
            <a:chOff x="2399029" y="1924050"/>
            <a:chExt cx="444500" cy="3574430"/>
          </a:xfrm>
        </p:grpSpPr>
        <p:cxnSp>
          <p:nvCxnSpPr>
            <p:cNvPr id="39" name="直線コネクタ 38"/>
            <p:cNvCxnSpPr/>
            <p:nvPr/>
          </p:nvCxnSpPr>
          <p:spPr>
            <a:xfrm flipH="1">
              <a:off x="2590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0" name="図 39"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99029" y="5196220"/>
              <a:ext cx="444500" cy="302260"/>
            </a:xfrm>
            <a:prstGeom prst="rect">
              <a:avLst/>
            </a:prstGeom>
          </p:spPr>
        </p:pic>
      </p:grpSp>
      <p:grpSp>
        <p:nvGrpSpPr>
          <p:cNvPr id="41" name="図形グループ 40"/>
          <p:cNvGrpSpPr/>
          <p:nvPr/>
        </p:nvGrpSpPr>
        <p:grpSpPr>
          <a:xfrm>
            <a:off x="2590801" y="3362960"/>
            <a:ext cx="2316481" cy="377068"/>
            <a:chOff x="2590799" y="3362960"/>
            <a:chExt cx="2316481" cy="377068"/>
          </a:xfrm>
        </p:grpSpPr>
        <p:cxnSp>
          <p:nvCxnSpPr>
            <p:cNvPr id="42" name="直線矢印コネクタ 41"/>
            <p:cNvCxnSpPr/>
            <p:nvPr/>
          </p:nvCxnSpPr>
          <p:spPr>
            <a:xfrm>
              <a:off x="2590799" y="3362960"/>
              <a:ext cx="2316481"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3" name="図 42"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783204" y="3446658"/>
              <a:ext cx="488950" cy="293370"/>
            </a:xfrm>
            <a:prstGeom prst="rect">
              <a:avLst/>
            </a:prstGeom>
          </p:spPr>
        </p:pic>
      </p:grpSp>
      <p:grpSp>
        <p:nvGrpSpPr>
          <p:cNvPr id="44" name="図形グループ 43"/>
          <p:cNvGrpSpPr/>
          <p:nvPr/>
        </p:nvGrpSpPr>
        <p:grpSpPr>
          <a:xfrm>
            <a:off x="2843530" y="1924050"/>
            <a:ext cx="444500" cy="3575700"/>
            <a:chOff x="2843529" y="1924050"/>
            <a:chExt cx="444500" cy="3575700"/>
          </a:xfrm>
        </p:grpSpPr>
        <p:cxnSp>
          <p:nvCxnSpPr>
            <p:cNvPr id="45" name="直線コネクタ 44"/>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6" name="図 45"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grpSp>
        <p:nvGrpSpPr>
          <p:cNvPr id="47" name="図形グループ 46"/>
          <p:cNvGrpSpPr/>
          <p:nvPr/>
        </p:nvGrpSpPr>
        <p:grpSpPr>
          <a:xfrm>
            <a:off x="3037840" y="4419600"/>
            <a:ext cx="1259840" cy="354330"/>
            <a:chOff x="3037840" y="4419600"/>
            <a:chExt cx="1259840" cy="354330"/>
          </a:xfrm>
        </p:grpSpPr>
        <p:cxnSp>
          <p:nvCxnSpPr>
            <p:cNvPr id="48" name="直線矢印コネクタ 47"/>
            <p:cNvCxnSpPr/>
            <p:nvPr/>
          </p:nvCxnSpPr>
          <p:spPr>
            <a:xfrm>
              <a:off x="3037840" y="4419600"/>
              <a:ext cx="1259840"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9" name="図 48"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210065" y="4480560"/>
              <a:ext cx="488950" cy="293370"/>
            </a:xfrm>
            <a:prstGeom prst="rect">
              <a:avLst/>
            </a:prstGeom>
          </p:spPr>
        </p:pic>
      </p:grpSp>
      <p:grpSp>
        <p:nvGrpSpPr>
          <p:cNvPr id="50" name="図形グループ 49"/>
          <p:cNvGrpSpPr/>
          <p:nvPr/>
        </p:nvGrpSpPr>
        <p:grpSpPr>
          <a:xfrm>
            <a:off x="3606786" y="1924050"/>
            <a:ext cx="444500" cy="3575700"/>
            <a:chOff x="2843529" y="1924050"/>
            <a:chExt cx="444500" cy="3575700"/>
          </a:xfrm>
        </p:grpSpPr>
        <p:cxnSp>
          <p:nvCxnSpPr>
            <p:cNvPr id="51" name="直線コネクタ 50"/>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52" name="図 51"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sp>
        <p:nvSpPr>
          <p:cNvPr id="53" name="円/楕円 52"/>
          <p:cNvSpPr>
            <a:spLocks noChangeAspect="1"/>
          </p:cNvSpPr>
          <p:nvPr/>
        </p:nvSpPr>
        <p:spPr>
          <a:xfrm>
            <a:off x="739648" y="2238144"/>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 name="円/楕円 53"/>
          <p:cNvSpPr>
            <a:spLocks noChangeAspect="1"/>
          </p:cNvSpPr>
          <p:nvPr/>
        </p:nvSpPr>
        <p:spPr>
          <a:xfrm>
            <a:off x="741256" y="3277616"/>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 name="円/楕円 54"/>
          <p:cNvSpPr>
            <a:spLocks noChangeAspect="1"/>
          </p:cNvSpPr>
          <p:nvPr/>
        </p:nvSpPr>
        <p:spPr>
          <a:xfrm>
            <a:off x="741256" y="4339440"/>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56" name="図形グループ 55"/>
          <p:cNvGrpSpPr/>
          <p:nvPr/>
        </p:nvGrpSpPr>
        <p:grpSpPr>
          <a:xfrm>
            <a:off x="4829999" y="1739865"/>
            <a:ext cx="3856440" cy="1200328"/>
            <a:chOff x="4907280" y="1739865"/>
            <a:chExt cx="3856440" cy="1200328"/>
          </a:xfrm>
        </p:grpSpPr>
        <p:grpSp>
          <p:nvGrpSpPr>
            <p:cNvPr id="57" name="図形グループ 56"/>
            <p:cNvGrpSpPr/>
            <p:nvPr/>
          </p:nvGrpSpPr>
          <p:grpSpPr>
            <a:xfrm>
              <a:off x="4907280" y="1739865"/>
              <a:ext cx="3856440" cy="1200328"/>
              <a:chOff x="5222792" y="1721675"/>
              <a:chExt cx="3856440" cy="1200328"/>
            </a:xfrm>
          </p:grpSpPr>
          <p:sp>
            <p:nvSpPr>
              <p:cNvPr id="59" name="テキスト ボックス 58"/>
              <p:cNvSpPr txBox="1"/>
              <p:nvPr/>
            </p:nvSpPr>
            <p:spPr>
              <a:xfrm>
                <a:off x="5222792" y="1721675"/>
                <a:ext cx="3856440" cy="1200328"/>
              </a:xfrm>
              <a:prstGeom prst="rect">
                <a:avLst/>
              </a:prstGeom>
              <a:noFill/>
            </p:spPr>
            <p:txBody>
              <a:bodyPr wrap="none" rtlCol="0">
                <a:spAutoFit/>
              </a:bodyPr>
              <a:lstStyle/>
              <a:p>
                <a:pPr marL="342900" indent="-342900">
                  <a:buFont typeface="+mj-lt"/>
                  <a:buAutoNum type="arabicPeriod"/>
                </a:pPr>
                <a:r>
                  <a:rPr kumimoji="1" lang="ja-JP" altLang="en-US" sz="2400" dirty="0" smtClean="0">
                    <a:latin typeface="+mn-ea"/>
                  </a:rPr>
                  <a:t>　　　　が最小となる</a:t>
                </a:r>
                <a:endParaRPr kumimoji="1" lang="en-US" altLang="ja-JP" sz="2400" dirty="0" smtClean="0">
                  <a:latin typeface="+mn-ea"/>
                </a:endParaRPr>
              </a:p>
              <a:p>
                <a:r>
                  <a:rPr kumimoji="1" lang="ja-JP" altLang="en-US" sz="2400" dirty="0" smtClean="0">
                    <a:latin typeface="+mn-ea"/>
                  </a:rPr>
                  <a:t>　</a:t>
                </a:r>
                <a:r>
                  <a:rPr kumimoji="1" lang="ja-JP" altLang="ja-JP" sz="2400" dirty="0" smtClean="0">
                    <a:latin typeface="+mn-ea"/>
                  </a:rPr>
                  <a:t>　</a:t>
                </a:r>
                <a:r>
                  <a:rPr kumimoji="1" lang="ja-JP" altLang="en-US" sz="2400" dirty="0" smtClean="0">
                    <a:latin typeface="+mn-ea"/>
                  </a:rPr>
                  <a:t>　を選び，その時間を</a:t>
                </a:r>
                <a:endParaRPr kumimoji="1" lang="en-US" altLang="ja-JP" sz="2400" dirty="0" smtClean="0">
                  <a:latin typeface="+mn-ea"/>
                </a:endParaRPr>
              </a:p>
              <a:p>
                <a:r>
                  <a:rPr kumimoji="1" lang="ja-JP" altLang="en-US" sz="2400" dirty="0" smtClean="0">
                    <a:latin typeface="+mn-ea"/>
                  </a:rPr>
                  <a:t>　　　とする．</a:t>
                </a:r>
                <a:endParaRPr kumimoji="1" lang="ja-JP" altLang="en-US" sz="2400" dirty="0">
                  <a:latin typeface="+mn-ea"/>
                </a:endParaRPr>
              </a:p>
            </p:txBody>
          </p:sp>
          <p:pic>
            <p:nvPicPr>
              <p:cNvPr id="60" name="図 59"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692155" y="1788892"/>
                <a:ext cx="1120140" cy="328930"/>
              </a:xfrm>
              <a:prstGeom prst="rect">
                <a:avLst/>
              </a:prstGeom>
            </p:spPr>
          </p:pic>
          <p:pic>
            <p:nvPicPr>
              <p:cNvPr id="61" name="図 6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2155" y="2156460"/>
                <a:ext cx="471170" cy="320040"/>
              </a:xfrm>
              <a:prstGeom prst="rect">
                <a:avLst/>
              </a:prstGeom>
            </p:spPr>
          </p:pic>
        </p:grpSp>
        <p:pic>
          <p:nvPicPr>
            <p:cNvPr id="58" name="図 57"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3915" y="2545934"/>
              <a:ext cx="444500" cy="302260"/>
            </a:xfrm>
            <a:prstGeom prst="rect">
              <a:avLst/>
            </a:prstGeom>
          </p:spPr>
        </p:pic>
      </p:grpSp>
    </p:spTree>
    <p:extLst>
      <p:ext uri="{BB962C8B-B14F-4D97-AF65-F5344CB8AC3E}">
        <p14:creationId xmlns:p14="http://schemas.microsoft.com/office/powerpoint/2010/main" val="17693419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0" nodeType="clickEffect">
                                  <p:stCondLst>
                                    <p:cond delay="0"/>
                                  </p:stCondLst>
                                  <p:childTnLst>
                                    <p:animMotion origin="layout" path="M -3.31423E-6 -1.37436E-6 L 0.11047 -1.37436E-6 " pathEditMode="relative" ptsTypes="AA">
                                      <p:cBhvr>
                                        <p:cTn id="14" dur="2000" fill="hold"/>
                                        <p:tgtEl>
                                          <p:spTgt spid="53"/>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018 0.0007 L 0.1951 0.00255 " pathEditMode="relative" rAng="0" ptsTypes="AA">
                                      <p:cBhvr>
                                        <p:cTn id="26" dur="2000" fill="hold"/>
                                        <p:tgtEl>
                                          <p:spTgt spid="54"/>
                                        </p:tgtEl>
                                        <p:attrNameLst>
                                          <p:attrName>ppt_x</p:attrName>
                                          <p:attrName>ppt_y</p:attrName>
                                        </p:attrNameLst>
                                      </p:cBhvr>
                                      <p:rCtr x="9755" y="93"/>
                                    </p:animMotion>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0" presetClass="path" presetSubtype="0" accel="50000" decel="50000" fill="hold" grpId="0" nodeType="clickEffect">
                                  <p:stCondLst>
                                    <p:cond delay="0"/>
                                  </p:stCondLst>
                                  <p:childTnLst>
                                    <p:animMotion origin="layout" path="M -0.00018 0.00069 L 0.24075 0.00046 " pathEditMode="relative" rAng="0" ptsTypes="AA">
                                      <p:cBhvr>
                                        <p:cTn id="38" dur="2000" fill="hold"/>
                                        <p:tgtEl>
                                          <p:spTgt spid="55"/>
                                        </p:tgtEl>
                                        <p:attrNameLst>
                                          <p:attrName>ppt_x</p:attrName>
                                          <p:attrName>ppt_y</p:attrName>
                                        </p:attrNameLst>
                                      </p:cBhvr>
                                      <p:rCtr x="12047" y="-23"/>
                                    </p:animMotion>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0" presetClass="path" presetSubtype="0" accel="50000" decel="50000" fill="hold" grpId="1" nodeType="clickEffect">
                                  <p:stCondLst>
                                    <p:cond delay="0"/>
                                  </p:stCondLst>
                                  <p:childTnLst>
                                    <p:animMotion origin="layout" path="M 0.11039 -2.44794E-6 L 0.32598 -2.44794E-6 " pathEditMode="relative" rAng="0" ptsTypes="AA">
                                      <p:cBhvr>
                                        <p:cTn id="50" dur="2000" fill="hold"/>
                                        <p:tgtEl>
                                          <p:spTgt spid="53"/>
                                        </p:tgtEl>
                                        <p:attrNameLst>
                                          <p:attrName>ppt_x</p:attrName>
                                          <p:attrName>ppt_y</p:attrName>
                                        </p:attrNameLst>
                                      </p:cBhvr>
                                      <p:rCtr x="1077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3" grpId="1" animBg="1"/>
      <p:bldP spid="54" grpId="0" animBg="1"/>
      <p:bldP spid="5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26</a:t>
            </a:fld>
            <a:endParaRPr lang="en-US"/>
          </a:p>
        </p:txBody>
      </p:sp>
      <p:pic>
        <p:nvPicPr>
          <p:cNvPr id="9" name="図 8" descr="L1cone30equidistant_v1011curl_OnlyPlanet_1000y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896" y="1006475"/>
            <a:ext cx="7315200" cy="5486400"/>
          </a:xfrm>
          <a:prstGeom prst="rect">
            <a:avLst/>
          </a:prstGeom>
        </p:spPr>
      </p:pic>
      <p:sp>
        <p:nvSpPr>
          <p:cNvPr id="11" name="テキスト ボックス 10"/>
          <p:cNvSpPr txBox="1"/>
          <p:nvPr/>
        </p:nvSpPr>
        <p:spPr>
          <a:xfrm>
            <a:off x="7707586" y="1480207"/>
            <a:ext cx="903087" cy="369332"/>
          </a:xfrm>
          <a:prstGeom prst="rect">
            <a:avLst/>
          </a:prstGeom>
          <a:noFill/>
        </p:spPr>
        <p:txBody>
          <a:bodyPr wrap="none" rtlCol="0">
            <a:spAutoFit/>
          </a:bodyPr>
          <a:lstStyle/>
          <a:p>
            <a:r>
              <a:rPr kumimoji="1" lang="en-US" altLang="ja-JP" dirty="0" smtClean="0">
                <a:latin typeface="Helvetica"/>
                <a:cs typeface="Helvetica"/>
              </a:rPr>
              <a:t>L1</a:t>
            </a:r>
            <a:r>
              <a:rPr kumimoji="1" lang="ja-JP" altLang="en-US" dirty="0" smtClean="0">
                <a:latin typeface="Helvetica"/>
                <a:cs typeface="Helvetica"/>
              </a:rPr>
              <a:t>方向</a:t>
            </a:r>
            <a:endParaRPr kumimoji="1" lang="ja-JP" altLang="en-US" dirty="0">
              <a:latin typeface="Helvetica"/>
              <a:cs typeface="Helvetica"/>
            </a:endParaRPr>
          </a:p>
        </p:txBody>
      </p:sp>
    </p:spTree>
    <p:extLst>
      <p:ext uri="{BB962C8B-B14F-4D97-AF65-F5344CB8AC3E}">
        <p14:creationId xmlns:p14="http://schemas.microsoft.com/office/powerpoint/2010/main" val="24563439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27</a:t>
            </a:fld>
            <a:endParaRPr lang="en-US"/>
          </a:p>
        </p:txBody>
      </p:sp>
      <p:pic>
        <p:nvPicPr>
          <p:cNvPr id="9" name="図 8" descr="frontcone30equidistant_v1011curl_OnlyPlanet_1000y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497" y="1006475"/>
            <a:ext cx="7315200" cy="5486400"/>
          </a:xfrm>
          <a:prstGeom prst="rect">
            <a:avLst/>
          </a:prstGeom>
        </p:spPr>
      </p:pic>
      <p:sp>
        <p:nvSpPr>
          <p:cNvPr id="12" name="テキスト ボックス 11"/>
          <p:cNvSpPr txBox="1"/>
          <p:nvPr/>
        </p:nvSpPr>
        <p:spPr>
          <a:xfrm>
            <a:off x="7343507" y="1348828"/>
            <a:ext cx="1800493" cy="369332"/>
          </a:xfrm>
          <a:prstGeom prst="rect">
            <a:avLst/>
          </a:prstGeom>
          <a:noFill/>
        </p:spPr>
        <p:txBody>
          <a:bodyPr wrap="none" rtlCol="0">
            <a:spAutoFit/>
          </a:bodyPr>
          <a:lstStyle/>
          <a:p>
            <a:r>
              <a:rPr kumimoji="1" lang="ja-JP" altLang="en-US" dirty="0" smtClean="0"/>
              <a:t>惑星の進行方向</a:t>
            </a:r>
            <a:endParaRPr kumimoji="1" lang="ja-JP" altLang="en-US" dirty="0"/>
          </a:p>
        </p:txBody>
      </p:sp>
    </p:spTree>
    <p:extLst>
      <p:ext uri="{BB962C8B-B14F-4D97-AF65-F5344CB8AC3E}">
        <p14:creationId xmlns:p14="http://schemas.microsoft.com/office/powerpoint/2010/main" val="10881154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28</a:t>
            </a:fld>
            <a:endParaRPr lang="en-US"/>
          </a:p>
        </p:txBody>
      </p:sp>
      <p:pic>
        <p:nvPicPr>
          <p:cNvPr id="9" name="図 8" descr="backcone30equidistant_v1011curl_OnlyPlanet_1000y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9248" y="1006475"/>
            <a:ext cx="7315200" cy="5486400"/>
          </a:xfrm>
          <a:prstGeom prst="rect">
            <a:avLst/>
          </a:prstGeom>
        </p:spPr>
      </p:pic>
      <p:sp>
        <p:nvSpPr>
          <p:cNvPr id="11" name="テキスト ボックス 10"/>
          <p:cNvSpPr txBox="1"/>
          <p:nvPr/>
        </p:nvSpPr>
        <p:spPr>
          <a:xfrm>
            <a:off x="7199586" y="1211062"/>
            <a:ext cx="1800493" cy="646331"/>
          </a:xfrm>
          <a:prstGeom prst="rect">
            <a:avLst/>
          </a:prstGeom>
          <a:noFill/>
        </p:spPr>
        <p:txBody>
          <a:bodyPr wrap="none" rtlCol="0">
            <a:spAutoFit/>
          </a:bodyPr>
          <a:lstStyle/>
          <a:p>
            <a:r>
              <a:rPr kumimoji="1" lang="ja-JP" altLang="en-US" dirty="0" smtClean="0"/>
              <a:t>惑星の進行方向</a:t>
            </a:r>
            <a:endParaRPr kumimoji="1" lang="en-US" altLang="ja-JP" dirty="0" smtClean="0"/>
          </a:p>
          <a:p>
            <a:r>
              <a:rPr kumimoji="1" lang="ja-JP" altLang="en-US" dirty="0" smtClean="0"/>
              <a:t>の逆方向</a:t>
            </a:r>
            <a:endParaRPr kumimoji="1" lang="ja-JP" altLang="en-US" dirty="0"/>
          </a:p>
        </p:txBody>
      </p:sp>
    </p:spTree>
    <p:extLst>
      <p:ext uri="{BB962C8B-B14F-4D97-AF65-F5344CB8AC3E}">
        <p14:creationId xmlns:p14="http://schemas.microsoft.com/office/powerpoint/2010/main" val="16032820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太陽系外における巨大衝突ステージ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a:t>
            </a:fld>
            <a:endParaRPr lang="en-US" dirty="0"/>
          </a:p>
        </p:txBody>
      </p:sp>
      <p:sp>
        <p:nvSpPr>
          <p:cNvPr id="8" name="テキスト ボックス 7"/>
          <p:cNvSpPr txBox="1"/>
          <p:nvPr/>
        </p:nvSpPr>
        <p:spPr>
          <a:xfrm>
            <a:off x="322313" y="987639"/>
            <a:ext cx="5032147" cy="369332"/>
          </a:xfrm>
          <a:prstGeom prst="rect">
            <a:avLst/>
          </a:prstGeom>
          <a:noFill/>
        </p:spPr>
        <p:txBody>
          <a:bodyPr wrap="none" rtlCol="0">
            <a:spAutoFit/>
          </a:bodyPr>
          <a:lstStyle/>
          <a:p>
            <a:r>
              <a:rPr kumimoji="1" lang="ja-JP" altLang="en-US" dirty="0" smtClean="0"/>
              <a:t>一方、太陽系外で起こる巨大衝突ステージでは</a:t>
            </a:r>
            <a:endParaRPr kumimoji="1" lang="ja-JP" altLang="en-US" dirty="0"/>
          </a:p>
        </p:txBody>
      </p:sp>
      <p:grpSp>
        <p:nvGrpSpPr>
          <p:cNvPr id="66" name="図形グループ 65"/>
          <p:cNvGrpSpPr/>
          <p:nvPr/>
        </p:nvGrpSpPr>
        <p:grpSpPr>
          <a:xfrm>
            <a:off x="362169" y="1567234"/>
            <a:ext cx="5076111" cy="640080"/>
            <a:chOff x="1649336" y="2865209"/>
            <a:chExt cx="5076111" cy="640080"/>
          </a:xfrm>
        </p:grpSpPr>
        <p:sp>
          <p:nvSpPr>
            <p:cNvPr id="67" name="円/楕円 66"/>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 name="円/楕円 7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2" name="円/楕円 7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3" name="円/楕円 7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4" name="円/楕円 7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5" name="円/楕円 7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6" name="円/楕円 7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7" name="円/楕円 7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8" name="円/楕円 7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9" name="図形グループ 78"/>
            <p:cNvGrpSpPr/>
            <p:nvPr/>
          </p:nvGrpSpPr>
          <p:grpSpPr>
            <a:xfrm>
              <a:off x="3300017" y="2915111"/>
              <a:ext cx="461968" cy="488589"/>
              <a:chOff x="3270050" y="2912461"/>
              <a:chExt cx="461968" cy="488589"/>
            </a:xfrm>
          </p:grpSpPr>
          <p:grpSp>
            <p:nvGrpSpPr>
              <p:cNvPr id="102" name="図形グループ 101"/>
              <p:cNvGrpSpPr/>
              <p:nvPr/>
            </p:nvGrpSpPr>
            <p:grpSpPr>
              <a:xfrm>
                <a:off x="3270050" y="2912461"/>
                <a:ext cx="461968" cy="488589"/>
                <a:chOff x="3280072" y="2906088"/>
                <a:chExt cx="461968" cy="488589"/>
              </a:xfrm>
            </p:grpSpPr>
            <p:sp>
              <p:nvSpPr>
                <p:cNvPr id="105" name="円/楕円 104"/>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8" name="円/楕円 107"/>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9" name="円/楕円 108"/>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0" name="円/楕円 109"/>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1" name="円/楕円 110"/>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2" name="円/楕円 111"/>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03" name="円/楕円 102"/>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0" name="図形グループ 79"/>
            <p:cNvGrpSpPr/>
            <p:nvPr/>
          </p:nvGrpSpPr>
          <p:grpSpPr>
            <a:xfrm>
              <a:off x="4550726" y="2874679"/>
              <a:ext cx="371135" cy="530723"/>
              <a:chOff x="4550726" y="2874679"/>
              <a:chExt cx="371135" cy="530723"/>
            </a:xfrm>
          </p:grpSpPr>
          <p:sp>
            <p:nvSpPr>
              <p:cNvPr id="92" name="円/楕円 91"/>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3" name="円/楕円 92"/>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7" name="円/楕円 96"/>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9" name="円/楕円 98"/>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1" name="図形グループ 80"/>
            <p:cNvGrpSpPr/>
            <p:nvPr/>
          </p:nvGrpSpPr>
          <p:grpSpPr>
            <a:xfrm>
              <a:off x="4992475" y="2940898"/>
              <a:ext cx="506092" cy="373969"/>
              <a:chOff x="4992475" y="2940898"/>
              <a:chExt cx="506092" cy="373969"/>
            </a:xfrm>
          </p:grpSpPr>
          <p:sp>
            <p:nvSpPr>
              <p:cNvPr id="82" name="円/楕円 81"/>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3" name="円/楕円 82"/>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4" name="円/楕円 83"/>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5" name="円/楕円 84"/>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62" name="下矢印 161"/>
          <p:cNvSpPr/>
          <p:nvPr/>
        </p:nvSpPr>
        <p:spPr>
          <a:xfrm>
            <a:off x="4116921" y="2218252"/>
            <a:ext cx="484632" cy="121970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1" name="図形グループ 10"/>
          <p:cNvGrpSpPr/>
          <p:nvPr/>
        </p:nvGrpSpPr>
        <p:grpSpPr>
          <a:xfrm>
            <a:off x="274961" y="3209662"/>
            <a:ext cx="4988191" cy="2024142"/>
            <a:chOff x="201176" y="2697545"/>
            <a:chExt cx="4988191" cy="2024142"/>
          </a:xfrm>
        </p:grpSpPr>
        <p:sp>
          <p:nvSpPr>
            <p:cNvPr id="20" name="円/楕円 19"/>
            <p:cNvSpPr>
              <a:spLocks noChangeAspect="1"/>
            </p:cNvSpPr>
            <p:nvPr/>
          </p:nvSpPr>
          <p:spPr>
            <a:xfrm>
              <a:off x="310999" y="299169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29" name="図形グループ 28"/>
            <p:cNvGrpSpPr/>
            <p:nvPr/>
          </p:nvGrpSpPr>
          <p:grpSpPr>
            <a:xfrm>
              <a:off x="1298601" y="3176011"/>
              <a:ext cx="435885" cy="176885"/>
              <a:chOff x="3172215" y="4568344"/>
              <a:chExt cx="435885" cy="176885"/>
            </a:xfrm>
          </p:grpSpPr>
          <p:sp>
            <p:nvSpPr>
              <p:cNvPr id="60" name="円/楕円 5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19" name="図形グループ 118"/>
            <p:cNvGrpSpPr/>
            <p:nvPr/>
          </p:nvGrpSpPr>
          <p:grpSpPr>
            <a:xfrm>
              <a:off x="1852611" y="3170744"/>
              <a:ext cx="435885" cy="176885"/>
              <a:chOff x="3172215" y="4568344"/>
              <a:chExt cx="435885" cy="176885"/>
            </a:xfrm>
          </p:grpSpPr>
          <p:sp>
            <p:nvSpPr>
              <p:cNvPr id="120" name="円/楕円 11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円/楕円 12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2" name="円/楕円 12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3" name="円/楕円 12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4" name="円/楕円 12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5" name="円/楕円 12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26" name="図形グループ 125"/>
            <p:cNvGrpSpPr/>
            <p:nvPr/>
          </p:nvGrpSpPr>
          <p:grpSpPr>
            <a:xfrm>
              <a:off x="2423649" y="3166672"/>
              <a:ext cx="435885" cy="176885"/>
              <a:chOff x="3172215" y="4568344"/>
              <a:chExt cx="435885" cy="176885"/>
            </a:xfrm>
          </p:grpSpPr>
          <p:sp>
            <p:nvSpPr>
              <p:cNvPr id="127" name="円/楕円 126"/>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8" name="円/楕円 127"/>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9" name="円/楕円 128"/>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0" name="円/楕円 129"/>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1" name="円/楕円 130"/>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2" name="円/楕円 131"/>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33" name="図形グループ 132"/>
            <p:cNvGrpSpPr/>
            <p:nvPr/>
          </p:nvGrpSpPr>
          <p:grpSpPr>
            <a:xfrm>
              <a:off x="3027795" y="3160092"/>
              <a:ext cx="435885" cy="176885"/>
              <a:chOff x="3172215" y="4568344"/>
              <a:chExt cx="435885" cy="176885"/>
            </a:xfrm>
          </p:grpSpPr>
          <p:sp>
            <p:nvSpPr>
              <p:cNvPr id="134" name="円/楕円 13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5" name="円/楕円 13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6" name="円/楕円 13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7" name="円/楕円 13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円/楕円 13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9" name="円/楕円 13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0" name="図形グループ 139"/>
            <p:cNvGrpSpPr/>
            <p:nvPr/>
          </p:nvGrpSpPr>
          <p:grpSpPr>
            <a:xfrm>
              <a:off x="3605642" y="3156095"/>
              <a:ext cx="435885" cy="176885"/>
              <a:chOff x="3172215" y="4568344"/>
              <a:chExt cx="435885" cy="176885"/>
            </a:xfrm>
          </p:grpSpPr>
          <p:sp>
            <p:nvSpPr>
              <p:cNvPr id="141" name="円/楕円 14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2" name="円/楕円 14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3" name="円/楕円 14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4" name="円/楕円 14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5" name="円/楕円 14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6" name="円/楕円 14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7" name="図形グループ 146"/>
            <p:cNvGrpSpPr/>
            <p:nvPr/>
          </p:nvGrpSpPr>
          <p:grpSpPr>
            <a:xfrm>
              <a:off x="4155616" y="3152782"/>
              <a:ext cx="435885" cy="176885"/>
              <a:chOff x="3172215" y="4568344"/>
              <a:chExt cx="435885" cy="176885"/>
            </a:xfrm>
          </p:grpSpPr>
          <p:sp>
            <p:nvSpPr>
              <p:cNvPr id="148" name="円/楕円 14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9" name="円/楕円 14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円/楕円 14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1" name="円/楕円 15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2" name="円/楕円 15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3" name="円/楕円 15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4" name="図形グループ 153"/>
            <p:cNvGrpSpPr/>
            <p:nvPr/>
          </p:nvGrpSpPr>
          <p:grpSpPr>
            <a:xfrm>
              <a:off x="4720289" y="3141771"/>
              <a:ext cx="435885" cy="176885"/>
              <a:chOff x="3172215" y="4568344"/>
              <a:chExt cx="435885" cy="176885"/>
            </a:xfrm>
          </p:grpSpPr>
          <p:sp>
            <p:nvSpPr>
              <p:cNvPr id="155" name="円/楕円 154"/>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8" name="円/楕円 157"/>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9" name="円/楕円 158"/>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0" name="円/楕円 159"/>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7" name="テキスト ボックス 6"/>
            <p:cNvSpPr txBox="1"/>
            <p:nvPr/>
          </p:nvSpPr>
          <p:spPr>
            <a:xfrm>
              <a:off x="201176" y="3644409"/>
              <a:ext cx="877163" cy="369332"/>
            </a:xfrm>
            <a:prstGeom prst="rect">
              <a:avLst/>
            </a:prstGeom>
            <a:noFill/>
          </p:spPr>
          <p:txBody>
            <a:bodyPr wrap="none" rtlCol="0">
              <a:spAutoFit/>
            </a:bodyPr>
            <a:lstStyle/>
            <a:p>
              <a:r>
                <a:rPr kumimoji="1" lang="ja-JP" altLang="en-US" dirty="0" smtClean="0"/>
                <a:t>または</a:t>
              </a:r>
              <a:endParaRPr kumimoji="1" lang="ja-JP" altLang="en-US" dirty="0"/>
            </a:p>
          </p:txBody>
        </p:sp>
        <p:sp>
          <p:nvSpPr>
            <p:cNvPr id="161" name="円/楕円 160"/>
            <p:cNvSpPr>
              <a:spLocks noChangeAspect="1"/>
            </p:cNvSpPr>
            <p:nvPr/>
          </p:nvSpPr>
          <p:spPr>
            <a:xfrm>
              <a:off x="311603" y="4081607"/>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63" name="図形グループ 162"/>
            <p:cNvGrpSpPr/>
            <p:nvPr/>
          </p:nvGrpSpPr>
          <p:grpSpPr>
            <a:xfrm>
              <a:off x="1331794" y="4327636"/>
              <a:ext cx="435885" cy="176885"/>
              <a:chOff x="3172215" y="4568344"/>
              <a:chExt cx="435885" cy="176885"/>
            </a:xfrm>
          </p:grpSpPr>
          <p:sp>
            <p:nvSpPr>
              <p:cNvPr id="164" name="円/楕円 16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5" name="円/楕円 16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6" name="円/楕円 16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7" name="円/楕円 16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8" name="円/楕円 16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0" name="図形グループ 169"/>
            <p:cNvGrpSpPr/>
            <p:nvPr/>
          </p:nvGrpSpPr>
          <p:grpSpPr>
            <a:xfrm>
              <a:off x="1885804" y="4322369"/>
              <a:ext cx="435885" cy="176885"/>
              <a:chOff x="3172215" y="4568344"/>
              <a:chExt cx="435885" cy="176885"/>
            </a:xfrm>
          </p:grpSpPr>
          <p:sp>
            <p:nvSpPr>
              <p:cNvPr id="171" name="円/楕円 17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7" name="図形グループ 176"/>
            <p:cNvGrpSpPr/>
            <p:nvPr/>
          </p:nvGrpSpPr>
          <p:grpSpPr>
            <a:xfrm>
              <a:off x="2456842" y="4318297"/>
              <a:ext cx="435885" cy="176885"/>
              <a:chOff x="3172215" y="4568344"/>
              <a:chExt cx="435885" cy="176885"/>
            </a:xfrm>
          </p:grpSpPr>
          <p:sp>
            <p:nvSpPr>
              <p:cNvPr id="178" name="円/楕円 17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1" name="図形グループ 190"/>
            <p:cNvGrpSpPr/>
            <p:nvPr/>
          </p:nvGrpSpPr>
          <p:grpSpPr>
            <a:xfrm>
              <a:off x="3638835" y="4307720"/>
              <a:ext cx="435885" cy="176885"/>
              <a:chOff x="3172215" y="4568344"/>
              <a:chExt cx="435885" cy="176885"/>
            </a:xfrm>
          </p:grpSpPr>
          <p:sp>
            <p:nvSpPr>
              <p:cNvPr id="192" name="円/楕円 191"/>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8" name="図形グループ 197"/>
            <p:cNvGrpSpPr/>
            <p:nvPr/>
          </p:nvGrpSpPr>
          <p:grpSpPr>
            <a:xfrm>
              <a:off x="4188809" y="4304407"/>
              <a:ext cx="435885" cy="176885"/>
              <a:chOff x="3172215" y="4568344"/>
              <a:chExt cx="435885" cy="176885"/>
            </a:xfrm>
          </p:grpSpPr>
          <p:sp>
            <p:nvSpPr>
              <p:cNvPr id="199" name="円/楕円 198"/>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1" name="円/楕円 200"/>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05" name="図形グループ 204"/>
            <p:cNvGrpSpPr/>
            <p:nvPr/>
          </p:nvGrpSpPr>
          <p:grpSpPr>
            <a:xfrm>
              <a:off x="4753482" y="4293396"/>
              <a:ext cx="435885" cy="176885"/>
              <a:chOff x="3172215" y="4568344"/>
              <a:chExt cx="435885" cy="176885"/>
            </a:xfrm>
          </p:grpSpPr>
          <p:sp>
            <p:nvSpPr>
              <p:cNvPr id="206" name="円/楕円 205"/>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7" name="円/楕円 206"/>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8" name="円/楕円 207"/>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9" name="円/楕円 208"/>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0" name="円/楕円 209"/>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1" name="円/楕円 210"/>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12" name="円/楕円 211"/>
            <p:cNvSpPr>
              <a:spLocks noChangeAspect="1"/>
            </p:cNvSpPr>
            <p:nvPr/>
          </p:nvSpPr>
          <p:spPr>
            <a:xfrm rot="18900000">
              <a:off x="3073613" y="4216397"/>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テキスト ボックス 212"/>
            <p:cNvSpPr txBox="1"/>
            <p:nvPr/>
          </p:nvSpPr>
          <p:spPr>
            <a:xfrm>
              <a:off x="2628709" y="2697545"/>
              <a:ext cx="1338828" cy="369332"/>
            </a:xfrm>
            <a:prstGeom prst="rect">
              <a:avLst/>
            </a:prstGeom>
            <a:noFill/>
          </p:spPr>
          <p:txBody>
            <a:bodyPr wrap="none" rtlCol="0">
              <a:spAutoFit/>
            </a:bodyPr>
            <a:lstStyle/>
            <a:p>
              <a:r>
                <a:rPr kumimoji="1" lang="ja-JP" altLang="en-US" dirty="0" smtClean="0"/>
                <a:t>デブリ円盤</a:t>
              </a:r>
              <a:endParaRPr kumimoji="1" lang="ja-JP" altLang="en-US" dirty="0"/>
            </a:p>
          </p:txBody>
        </p:sp>
        <p:sp>
          <p:nvSpPr>
            <p:cNvPr id="214" name="テキスト ボックス 213"/>
            <p:cNvSpPr txBox="1"/>
            <p:nvPr/>
          </p:nvSpPr>
          <p:spPr>
            <a:xfrm>
              <a:off x="1913208" y="3748476"/>
              <a:ext cx="2723823" cy="369332"/>
            </a:xfrm>
            <a:prstGeom prst="rect">
              <a:avLst/>
            </a:prstGeom>
            <a:noFill/>
          </p:spPr>
          <p:txBody>
            <a:bodyPr wrap="none" rtlCol="0">
              <a:spAutoFit/>
            </a:bodyPr>
            <a:lstStyle/>
            <a:p>
              <a:r>
                <a:rPr kumimoji="1" lang="ja-JP" altLang="en-US" dirty="0" smtClean="0"/>
                <a:t>デブリ円盤と地球型惑星</a:t>
              </a:r>
              <a:endParaRPr kumimoji="1" lang="ja-JP" altLang="en-US" dirty="0"/>
            </a:p>
          </p:txBody>
        </p:sp>
      </p:grpSp>
      <p:sp>
        <p:nvSpPr>
          <p:cNvPr id="16" name="テキスト ボックス 15"/>
          <p:cNvSpPr txBox="1"/>
          <p:nvPr/>
        </p:nvSpPr>
        <p:spPr>
          <a:xfrm>
            <a:off x="596468" y="5527747"/>
            <a:ext cx="8547532" cy="369332"/>
          </a:xfrm>
          <a:prstGeom prst="rect">
            <a:avLst/>
          </a:prstGeom>
          <a:noFill/>
        </p:spPr>
        <p:txBody>
          <a:bodyPr wrap="square" rtlCol="0">
            <a:spAutoFit/>
          </a:bodyPr>
          <a:lstStyle/>
          <a:p>
            <a:r>
              <a:rPr kumimoji="1" lang="ja-JP" altLang="en-US" dirty="0" smtClean="0"/>
              <a:t>暖かい</a:t>
            </a:r>
            <a:r>
              <a:rPr kumimoji="1" lang="en-US" altLang="ja-JP" dirty="0" smtClean="0"/>
              <a:t> (</a:t>
            </a:r>
            <a:r>
              <a:rPr lang="en-US" altLang="ja-JP" dirty="0" smtClean="0"/>
              <a:t>≲</a:t>
            </a:r>
            <a:r>
              <a:rPr lang="ja-JP" altLang="en-US" dirty="0" smtClean="0">
                <a:latin typeface="Helvetica"/>
                <a:cs typeface="Helvetica"/>
              </a:rPr>
              <a:t>数</a:t>
            </a:r>
            <a:r>
              <a:rPr kumimoji="1" lang="en-US" altLang="ja-JP" dirty="0" smtClean="0">
                <a:latin typeface="Helvetica"/>
                <a:cs typeface="Helvetica"/>
              </a:rPr>
              <a:t>AU</a:t>
            </a:r>
            <a:r>
              <a:rPr kumimoji="1" lang="en-US" altLang="ja-JP" dirty="0" smtClean="0"/>
              <a:t>) </a:t>
            </a:r>
            <a:r>
              <a:rPr kumimoji="1" lang="ja-JP" altLang="en-US" dirty="0" smtClean="0"/>
              <a:t>デブリ円盤の起源は巨大衝突の際の破片である可能性あり！</a:t>
            </a:r>
          </a:p>
        </p:txBody>
      </p:sp>
      <p:grpSp>
        <p:nvGrpSpPr>
          <p:cNvPr id="186" name="図形グループ 185"/>
          <p:cNvGrpSpPr/>
          <p:nvPr/>
        </p:nvGrpSpPr>
        <p:grpSpPr>
          <a:xfrm>
            <a:off x="8134310" y="2520369"/>
            <a:ext cx="444155" cy="427142"/>
            <a:chOff x="3807098" y="2128725"/>
            <a:chExt cx="444155" cy="427142"/>
          </a:xfrm>
        </p:grpSpPr>
        <p:sp>
          <p:nvSpPr>
            <p:cNvPr id="335" name="円/楕円 334"/>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9" name="円/楕円 338"/>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0" name="円/楕円 339"/>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円/楕円 340"/>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2" name="円/楕円 341"/>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3" name="円/楕円 342"/>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4" name="円/楕円 343"/>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5" name="円/楕円 344"/>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 name="図形グループ 13"/>
          <p:cNvGrpSpPr/>
          <p:nvPr/>
        </p:nvGrpSpPr>
        <p:grpSpPr>
          <a:xfrm>
            <a:off x="7224216" y="2340521"/>
            <a:ext cx="756370" cy="1167588"/>
            <a:chOff x="7583577" y="2237228"/>
            <a:chExt cx="756370" cy="1167588"/>
          </a:xfrm>
        </p:grpSpPr>
        <p:grpSp>
          <p:nvGrpSpPr>
            <p:cNvPr id="217" name="図形グループ 216"/>
            <p:cNvGrpSpPr/>
            <p:nvPr/>
          </p:nvGrpSpPr>
          <p:grpSpPr>
            <a:xfrm>
              <a:off x="7701439" y="2809845"/>
              <a:ext cx="638508" cy="594971"/>
              <a:chOff x="2327654" y="2845730"/>
              <a:chExt cx="638508" cy="594971"/>
            </a:xfrm>
          </p:grpSpPr>
          <p:sp>
            <p:nvSpPr>
              <p:cNvPr id="266" name="円/楕円 26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4" name="円/楕円 28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5" name="円/楕円 28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6" name="円/楕円 28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7" name="円/楕円 28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8" name="円/楕円 28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8" name="図形グループ 217"/>
            <p:cNvGrpSpPr/>
            <p:nvPr/>
          </p:nvGrpSpPr>
          <p:grpSpPr>
            <a:xfrm>
              <a:off x="7583577" y="2237228"/>
              <a:ext cx="638508" cy="594971"/>
              <a:chOff x="2327654" y="2845730"/>
              <a:chExt cx="638508" cy="594971"/>
            </a:xfrm>
          </p:grpSpPr>
          <p:sp>
            <p:nvSpPr>
              <p:cNvPr id="243" name="円/楕円 24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7" name="円/楕円 24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8" name="円/楕円 25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0" name="円/楕円 25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22" name="テキスト ボックス 21"/>
          <p:cNvSpPr txBox="1"/>
          <p:nvPr/>
        </p:nvSpPr>
        <p:spPr>
          <a:xfrm>
            <a:off x="5880034" y="3844148"/>
            <a:ext cx="2723823" cy="369332"/>
          </a:xfrm>
          <a:prstGeom prst="rect">
            <a:avLst/>
          </a:prstGeom>
          <a:noFill/>
          <a:ln>
            <a:solidFill>
              <a:srgbClr val="93CDDD"/>
            </a:solidFill>
          </a:ln>
        </p:spPr>
        <p:txBody>
          <a:bodyPr wrap="none" rtlCol="0">
            <a:spAutoFit/>
          </a:bodyPr>
          <a:lstStyle/>
          <a:p>
            <a:r>
              <a:rPr kumimoji="1" lang="ja-JP" altLang="en-US" dirty="0" smtClean="0"/>
              <a:t>破片同士でも次々に破壊</a:t>
            </a:r>
            <a:endParaRPr kumimoji="1" lang="ja-JP" altLang="en-US" dirty="0"/>
          </a:p>
        </p:txBody>
      </p:sp>
      <p:sp>
        <p:nvSpPr>
          <p:cNvPr id="25" name="テキスト ボックス 24"/>
          <p:cNvSpPr txBox="1"/>
          <p:nvPr/>
        </p:nvSpPr>
        <p:spPr>
          <a:xfrm>
            <a:off x="3285530" y="5942064"/>
            <a:ext cx="5202228" cy="369332"/>
          </a:xfrm>
          <a:prstGeom prst="rect">
            <a:avLst/>
          </a:prstGeom>
          <a:noFill/>
        </p:spPr>
        <p:txBody>
          <a:bodyPr wrap="none" rtlCol="0">
            <a:spAutoFit/>
          </a:bodyPr>
          <a:lstStyle/>
          <a:p>
            <a:r>
              <a:rPr kumimoji="1" lang="en-US" altLang="ja-JP" dirty="0" smtClean="0">
                <a:latin typeface="Helvetica"/>
                <a:cs typeface="Helvetica"/>
              </a:rPr>
              <a:t>(e.g., </a:t>
            </a:r>
            <a:r>
              <a:rPr kumimoji="1" lang="en-US" altLang="ja-JP" dirty="0" err="1" smtClean="0">
                <a:latin typeface="Helvetica"/>
                <a:cs typeface="Helvetica"/>
              </a:rPr>
              <a:t>Lisse</a:t>
            </a:r>
            <a:r>
              <a:rPr kumimoji="1" lang="en-US" altLang="ja-JP" dirty="0" smtClean="0">
                <a:latin typeface="Helvetica"/>
                <a:cs typeface="Helvetica"/>
              </a:rPr>
              <a:t> et al. 2008,2009; </a:t>
            </a:r>
            <a:r>
              <a:rPr kumimoji="1" lang="en-US" altLang="ja-JP" dirty="0" err="1" smtClean="0">
                <a:latin typeface="Helvetica"/>
                <a:cs typeface="Helvetica"/>
              </a:rPr>
              <a:t>Genda</a:t>
            </a:r>
            <a:r>
              <a:rPr kumimoji="1" lang="en-US" altLang="ja-JP" dirty="0" smtClean="0">
                <a:latin typeface="Helvetica"/>
                <a:cs typeface="Helvetica"/>
              </a:rPr>
              <a:t> et al. 2015)</a:t>
            </a:r>
            <a:endParaRPr kumimoji="1" lang="ja-JP" altLang="en-US" dirty="0">
              <a:latin typeface="Helvetica"/>
              <a:cs typeface="Helvetica"/>
            </a:endParaRPr>
          </a:p>
        </p:txBody>
      </p:sp>
      <p:sp>
        <p:nvSpPr>
          <p:cNvPr id="361" name="下矢印 360"/>
          <p:cNvSpPr/>
          <p:nvPr/>
        </p:nvSpPr>
        <p:spPr>
          <a:xfrm rot="4700068">
            <a:off x="7833205" y="2690039"/>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3" name="図形グループ 12"/>
          <p:cNvGrpSpPr/>
          <p:nvPr/>
        </p:nvGrpSpPr>
        <p:grpSpPr>
          <a:xfrm>
            <a:off x="6513554" y="2498883"/>
            <a:ext cx="532776" cy="996096"/>
            <a:chOff x="6872915" y="2395590"/>
            <a:chExt cx="532776" cy="996096"/>
          </a:xfrm>
        </p:grpSpPr>
        <p:grpSp>
          <p:nvGrpSpPr>
            <p:cNvPr id="364" name="図形グループ 363"/>
            <p:cNvGrpSpPr>
              <a:grpSpLocks noChangeAspect="1"/>
            </p:cNvGrpSpPr>
            <p:nvPr/>
          </p:nvGrpSpPr>
          <p:grpSpPr>
            <a:xfrm>
              <a:off x="6872915" y="2395590"/>
              <a:ext cx="383113" cy="356983"/>
              <a:chOff x="2327654" y="2845730"/>
              <a:chExt cx="638508" cy="594971"/>
            </a:xfrm>
          </p:grpSpPr>
          <p:sp>
            <p:nvSpPr>
              <p:cNvPr id="365" name="円/楕円 36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6" name="円/楕円 36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7" name="円/楕円 36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8" name="円/楕円 36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9" name="円/楕円 36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0" name="円/楕円 36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1" name="円/楕円 37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2" name="円/楕円 37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3" name="円/楕円 37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4" name="円/楕円 37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5" name="円/楕円 37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6" name="円/楕円 37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7" name="円/楕円 37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8" name="円/楕円 37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9" name="円/楕円 37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0" name="円/楕円 37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1" name="円/楕円 38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2" name="円/楕円 38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3" name="円/楕円 38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4" name="円/楕円 38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5" name="円/楕円 38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6" name="円/楕円 38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7" name="円/楕円 38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88" name="図形グループ 387"/>
            <p:cNvGrpSpPr>
              <a:grpSpLocks noChangeAspect="1"/>
            </p:cNvGrpSpPr>
            <p:nvPr/>
          </p:nvGrpSpPr>
          <p:grpSpPr>
            <a:xfrm>
              <a:off x="6951866" y="2716215"/>
              <a:ext cx="383103" cy="356983"/>
              <a:chOff x="2327654" y="2845730"/>
              <a:chExt cx="638508" cy="594971"/>
            </a:xfrm>
          </p:grpSpPr>
          <p:sp>
            <p:nvSpPr>
              <p:cNvPr id="389" name="円/楕円 3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0" name="円/楕円 3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1" name="円/楕円 4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2" name="円/楕円 4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3" name="円/楕円 4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5" name="円/楕円 4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81" name="図形グループ 580"/>
            <p:cNvGrpSpPr>
              <a:grpSpLocks noChangeAspect="1"/>
            </p:cNvGrpSpPr>
            <p:nvPr/>
          </p:nvGrpSpPr>
          <p:grpSpPr>
            <a:xfrm>
              <a:off x="7022588" y="3034703"/>
              <a:ext cx="383103" cy="356983"/>
              <a:chOff x="2327654" y="2845730"/>
              <a:chExt cx="638508" cy="594971"/>
            </a:xfrm>
          </p:grpSpPr>
          <p:sp>
            <p:nvSpPr>
              <p:cNvPr id="582" name="円/楕円 58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3" name="円/楕円 58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4" name="円/楕円 58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5" name="円/楕円 58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6" name="円/楕円 58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7" name="円/楕円 58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8" name="円/楕円 58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9" name="円/楕円 58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0" name="円/楕円 58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1" name="円/楕円 59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2" name="円/楕円 59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3" name="円/楕円 59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4" name="円/楕円 59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5" name="円/楕円 59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6" name="円/楕円 59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7" name="円/楕円 59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8" name="円/楕円 59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9" name="円/楕円 59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0" name="円/楕円 59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1" name="円/楕円 60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2" name="円/楕円 60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3" name="円/楕円 60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4" name="円/楕円 60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2" name="図形グループ 11"/>
          <p:cNvGrpSpPr/>
          <p:nvPr/>
        </p:nvGrpSpPr>
        <p:grpSpPr>
          <a:xfrm>
            <a:off x="5620245" y="2652539"/>
            <a:ext cx="745869" cy="1023529"/>
            <a:chOff x="5979606" y="2549246"/>
            <a:chExt cx="745869" cy="1023529"/>
          </a:xfrm>
        </p:grpSpPr>
        <p:grpSp>
          <p:nvGrpSpPr>
            <p:cNvPr id="412" name="図形グループ 411"/>
            <p:cNvGrpSpPr>
              <a:grpSpLocks noChangeAspect="1"/>
            </p:cNvGrpSpPr>
            <p:nvPr/>
          </p:nvGrpSpPr>
          <p:grpSpPr>
            <a:xfrm>
              <a:off x="6232253" y="2959408"/>
              <a:ext cx="229868" cy="214190"/>
              <a:chOff x="2327654" y="2845730"/>
              <a:chExt cx="638508" cy="594971"/>
            </a:xfrm>
          </p:grpSpPr>
          <p:sp>
            <p:nvSpPr>
              <p:cNvPr id="413" name="円/楕円 41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6" name="円/楕円 42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8" name="円/楕円 42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36" name="図形グループ 435"/>
            <p:cNvGrpSpPr>
              <a:grpSpLocks noChangeAspect="1"/>
            </p:cNvGrpSpPr>
            <p:nvPr/>
          </p:nvGrpSpPr>
          <p:grpSpPr>
            <a:xfrm>
              <a:off x="6318075" y="3149872"/>
              <a:ext cx="229862" cy="214190"/>
              <a:chOff x="2327654" y="2845730"/>
              <a:chExt cx="638508" cy="594971"/>
            </a:xfrm>
          </p:grpSpPr>
          <p:sp>
            <p:nvSpPr>
              <p:cNvPr id="437" name="円/楕円 43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9" name="円/楕円 44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0" name="円/楕円 44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1" name="円/楕円 45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2" name="円/楕円 45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3" name="円/楕円 45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4" name="円/楕円 45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61" name="図形グループ 460"/>
            <p:cNvGrpSpPr>
              <a:grpSpLocks noChangeAspect="1"/>
            </p:cNvGrpSpPr>
            <p:nvPr/>
          </p:nvGrpSpPr>
          <p:grpSpPr>
            <a:xfrm>
              <a:off x="5979606" y="2629675"/>
              <a:ext cx="229868" cy="214190"/>
              <a:chOff x="2327654" y="2845730"/>
              <a:chExt cx="638508" cy="594971"/>
            </a:xfrm>
          </p:grpSpPr>
          <p:sp>
            <p:nvSpPr>
              <p:cNvPr id="462" name="円/楕円 46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4" name="円/楕円 47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円/楕円 47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6" name="円/楕円 47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7" name="円/楕円 47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8" name="円/楕円 47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9" name="円/楕円 47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0" name="円/楕円 47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1" name="円/楕円 48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2" name="円/楕円 48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3" name="円/楕円 48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4" name="円/楕円 48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85" name="図形グループ 484"/>
            <p:cNvGrpSpPr>
              <a:grpSpLocks noChangeAspect="1"/>
            </p:cNvGrpSpPr>
            <p:nvPr/>
          </p:nvGrpSpPr>
          <p:grpSpPr>
            <a:xfrm>
              <a:off x="6099962" y="2800601"/>
              <a:ext cx="229862" cy="214190"/>
              <a:chOff x="2327654" y="2845730"/>
              <a:chExt cx="638508" cy="594971"/>
            </a:xfrm>
          </p:grpSpPr>
          <p:sp>
            <p:nvSpPr>
              <p:cNvPr id="486" name="円/楕円 48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7" name="円/楕円 48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8" name="円/楕円 48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9" name="円/楕円 48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0" name="円/楕円 48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1" name="円/楕円 49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2" name="円/楕円 49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3" name="円/楕円 49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4" name="円/楕円 49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5" name="円/楕円 49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6" name="円/楕円 49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7" name="円/楕円 49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8" name="円/楕円 49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9" name="円/楕円 49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0" name="円/楕円 49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1" name="円/楕円 50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2" name="円/楕円 50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3" name="円/楕円 50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4" name="円/楕円 50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5" name="円/楕円 50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6" name="円/楕円 50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7" name="円/楕円 50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8" name="円/楕円 50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09" name="図形グループ 508"/>
            <p:cNvGrpSpPr>
              <a:grpSpLocks noChangeAspect="1"/>
            </p:cNvGrpSpPr>
            <p:nvPr/>
          </p:nvGrpSpPr>
          <p:grpSpPr>
            <a:xfrm>
              <a:off x="6316062" y="3358585"/>
              <a:ext cx="229868" cy="214190"/>
              <a:chOff x="2327654" y="2845730"/>
              <a:chExt cx="638508" cy="594971"/>
            </a:xfrm>
          </p:grpSpPr>
          <p:sp>
            <p:nvSpPr>
              <p:cNvPr id="510" name="円/楕円 50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1" name="円/楕円 51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2" name="円/楕円 51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3" name="円/楕円 51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4" name="円/楕円 51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5" name="円/楕円 51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6" name="円/楕円 51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7" name="円/楕円 51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8" name="円/楕円 51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9" name="円/楕円 51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0" name="円/楕円 51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1" name="円/楕円 52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2" name="円/楕円 52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3" name="円/楕円 52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4" name="円/楕円 52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5" name="円/楕円 52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6" name="円/楕円 52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7" name="円/楕円 52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8" name="円/楕円 52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9" name="円/楕円 52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0" name="円/楕円 52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1" name="円/楕円 53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2" name="円/楕円 53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3" name="図形グループ 532"/>
            <p:cNvGrpSpPr>
              <a:grpSpLocks noChangeAspect="1"/>
            </p:cNvGrpSpPr>
            <p:nvPr/>
          </p:nvGrpSpPr>
          <p:grpSpPr>
            <a:xfrm>
              <a:off x="6495613" y="3239858"/>
              <a:ext cx="229862" cy="214190"/>
              <a:chOff x="2327654" y="2845730"/>
              <a:chExt cx="638508" cy="594971"/>
            </a:xfrm>
          </p:grpSpPr>
          <p:sp>
            <p:nvSpPr>
              <p:cNvPr id="534" name="円/楕円 53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5" name="円/楕円 53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6" name="円/楕円 53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7" name="円/楕円 53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8" name="円/楕円 53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9" name="円/楕円 53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0" name="円/楕円 53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1" name="円/楕円 54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2" name="円/楕円 54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3" name="円/楕円 54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4" name="円/楕円 54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5" name="円/楕円 54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6" name="円/楕円 54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7" name="円/楕円 54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8" name="円/楕円 54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9" name="円/楕円 54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0" name="円/楕円 54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1" name="円/楕円 55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2" name="円/楕円 55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3" name="円/楕円 55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4" name="円/楕円 55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5" name="円/楕円 55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6" name="円/楕円 55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05" name="図形グループ 604"/>
            <p:cNvGrpSpPr>
              <a:grpSpLocks noChangeAspect="1"/>
            </p:cNvGrpSpPr>
            <p:nvPr/>
          </p:nvGrpSpPr>
          <p:grpSpPr>
            <a:xfrm>
              <a:off x="6189606" y="2549246"/>
              <a:ext cx="229868" cy="214190"/>
              <a:chOff x="2327654" y="2845730"/>
              <a:chExt cx="638508" cy="594971"/>
            </a:xfrm>
          </p:grpSpPr>
          <p:sp>
            <p:nvSpPr>
              <p:cNvPr id="606" name="円/楕円 60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7" name="円/楕円 60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8" name="円/楕円 60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9" name="円/楕円 60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0" name="円/楕円 60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1" name="円/楕円 61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2" name="円/楕円 61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3" name="円/楕円 61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4" name="円/楕円 61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5" name="円/楕円 61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6" name="円/楕円 61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7" name="円/楕円 61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8" name="円/楕円 61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9" name="円/楕円 61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0" name="円/楕円 61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1" name="円/楕円 62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2" name="円/楕円 62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3" name="円/楕円 62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4" name="円/楕円 62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5" name="円/楕円 62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6" name="円/楕円 62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7" name="円/楕円 62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8" name="円/楕円 62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29" name="図形グループ 628"/>
            <p:cNvGrpSpPr>
              <a:grpSpLocks noChangeAspect="1"/>
            </p:cNvGrpSpPr>
            <p:nvPr/>
          </p:nvGrpSpPr>
          <p:grpSpPr>
            <a:xfrm>
              <a:off x="6305802" y="2717503"/>
              <a:ext cx="229862" cy="214190"/>
              <a:chOff x="2327654" y="2845730"/>
              <a:chExt cx="638508" cy="594971"/>
            </a:xfrm>
          </p:grpSpPr>
          <p:sp>
            <p:nvSpPr>
              <p:cNvPr id="630" name="円/楕円 62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1" name="円/楕円 63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2" name="円/楕円 63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3" name="円/楕円 63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4" name="円/楕円 63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5" name="円/楕円 63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6" name="円/楕円 63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7" name="円/楕円 63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8" name="円/楕円 63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9" name="円/楕円 63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0" name="円/楕円 63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1" name="円/楕円 64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2" name="円/楕円 64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3" name="円/楕円 64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4" name="円/楕円 64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5" name="円/楕円 64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6" name="円/楕円 64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7" name="円/楕円 64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8" name="円/楕円 64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9" name="円/楕円 64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0" name="円/楕円 64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1" name="円/楕円 65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2" name="円/楕円 65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9" name="テキスト ボックス 8"/>
          <p:cNvSpPr txBox="1"/>
          <p:nvPr/>
        </p:nvSpPr>
        <p:spPr>
          <a:xfrm>
            <a:off x="6176270" y="1904602"/>
            <a:ext cx="1793568" cy="369332"/>
          </a:xfrm>
          <a:prstGeom prst="rect">
            <a:avLst/>
          </a:prstGeom>
          <a:noFill/>
        </p:spPr>
        <p:txBody>
          <a:bodyPr wrap="none" rtlCol="0">
            <a:spAutoFit/>
          </a:bodyPr>
          <a:lstStyle/>
          <a:p>
            <a:r>
              <a:rPr kumimoji="1" lang="ja-JP" altLang="en-US" dirty="0" smtClean="0"/>
              <a:t>衝突カスケード</a:t>
            </a:r>
            <a:endParaRPr kumimoji="1" lang="ja-JP" altLang="en-US" dirty="0"/>
          </a:p>
        </p:txBody>
      </p:sp>
      <p:sp>
        <p:nvSpPr>
          <p:cNvPr id="653" name="下矢印 652"/>
          <p:cNvSpPr/>
          <p:nvPr/>
        </p:nvSpPr>
        <p:spPr>
          <a:xfrm rot="4700068">
            <a:off x="7059938" y="2777670"/>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4" name="下矢印 653"/>
          <p:cNvSpPr/>
          <p:nvPr/>
        </p:nvSpPr>
        <p:spPr>
          <a:xfrm rot="4700068">
            <a:off x="6251132" y="2860726"/>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249188792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先行研究</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4</a:t>
            </a:fld>
            <a:endParaRPr lang="en-US"/>
          </a:p>
        </p:txBody>
      </p:sp>
      <p:sp>
        <p:nvSpPr>
          <p:cNvPr id="3" name="テキスト ボックス 2"/>
          <p:cNvSpPr txBox="1"/>
          <p:nvPr/>
        </p:nvSpPr>
        <p:spPr>
          <a:xfrm>
            <a:off x="336751" y="1087273"/>
            <a:ext cx="2351926" cy="369332"/>
          </a:xfrm>
          <a:prstGeom prst="rect">
            <a:avLst/>
          </a:prstGeom>
          <a:noFill/>
          <a:ln>
            <a:noFill/>
          </a:ln>
        </p:spPr>
        <p:txBody>
          <a:bodyPr wrap="none" rtlCol="0">
            <a:spAutoFit/>
          </a:bodyPr>
          <a:lstStyle/>
          <a:p>
            <a:pPr marL="285750" indent="-285750">
              <a:buFont typeface="Arial"/>
              <a:buChar char="•"/>
            </a:pPr>
            <a:r>
              <a:rPr kumimoji="1" lang="en-US" altLang="ja-JP" u="sng" dirty="0" err="1" smtClean="0">
                <a:solidFill>
                  <a:srgbClr val="008000"/>
                </a:solidFill>
                <a:latin typeface="Helvetica"/>
                <a:cs typeface="Helvetica"/>
              </a:rPr>
              <a:t>Genda</a:t>
            </a:r>
            <a:r>
              <a:rPr kumimoji="1" lang="en-US" altLang="ja-JP" u="sng" dirty="0" smtClean="0">
                <a:solidFill>
                  <a:srgbClr val="008000"/>
                </a:solidFill>
                <a:latin typeface="Helvetica"/>
                <a:cs typeface="Helvetica"/>
              </a:rPr>
              <a:t> et al. </a:t>
            </a:r>
            <a:r>
              <a:rPr kumimoji="1" lang="en-US" altLang="ja-JP" u="sng" dirty="0" smtClean="0">
                <a:solidFill>
                  <a:srgbClr val="008000"/>
                </a:solidFill>
                <a:latin typeface="Helvetica"/>
                <a:cs typeface="Helvetica"/>
              </a:rPr>
              <a:t>2012</a:t>
            </a:r>
            <a:endParaRPr kumimoji="1" lang="ja-JP" altLang="en-US" u="sng" dirty="0">
              <a:solidFill>
                <a:srgbClr val="008000"/>
              </a:solidFill>
              <a:latin typeface="Helvetica"/>
              <a:cs typeface="Helvetica"/>
            </a:endParaRPr>
          </a:p>
        </p:txBody>
      </p:sp>
      <p:sp>
        <p:nvSpPr>
          <p:cNvPr id="7" name="テキスト ボックス 6"/>
          <p:cNvSpPr txBox="1"/>
          <p:nvPr/>
        </p:nvSpPr>
        <p:spPr>
          <a:xfrm>
            <a:off x="1067983" y="1616476"/>
            <a:ext cx="4583444" cy="369332"/>
          </a:xfrm>
          <a:prstGeom prst="rect">
            <a:avLst/>
          </a:prstGeom>
          <a:noFill/>
        </p:spPr>
        <p:txBody>
          <a:bodyPr wrap="none" rtlCol="0">
            <a:spAutoFit/>
          </a:bodyPr>
          <a:lstStyle/>
          <a:p>
            <a:r>
              <a:rPr kumimoji="1" lang="en-US" altLang="ja-JP" dirty="0" smtClean="0">
                <a:solidFill>
                  <a:srgbClr val="008000"/>
                </a:solidFill>
                <a:latin typeface="Helvetica"/>
                <a:cs typeface="Helvetica"/>
              </a:rPr>
              <a:t>SPH</a:t>
            </a:r>
            <a:r>
              <a:rPr kumimoji="1" lang="ja-JP" altLang="en-US" dirty="0" smtClean="0">
                <a:solidFill>
                  <a:srgbClr val="008000"/>
                </a:solidFill>
              </a:rPr>
              <a:t>法で巨大衝突の数値シミュレーション</a:t>
            </a:r>
            <a:endParaRPr kumimoji="1" lang="en-US" altLang="ja-JP" dirty="0" smtClean="0">
              <a:solidFill>
                <a:srgbClr val="008000"/>
              </a:solidFill>
            </a:endParaRPr>
          </a:p>
        </p:txBody>
      </p:sp>
      <p:sp>
        <p:nvSpPr>
          <p:cNvPr id="13" name="テキスト ボックス 12"/>
          <p:cNvSpPr txBox="1"/>
          <p:nvPr/>
        </p:nvSpPr>
        <p:spPr>
          <a:xfrm>
            <a:off x="1067984" y="3623473"/>
            <a:ext cx="4772246" cy="923330"/>
          </a:xfrm>
          <a:prstGeom prst="rect">
            <a:avLst/>
          </a:prstGeom>
          <a:noFill/>
        </p:spPr>
        <p:txBody>
          <a:bodyPr wrap="square" rtlCol="0">
            <a:spAutoFit/>
          </a:bodyPr>
          <a:lstStyle/>
          <a:p>
            <a:r>
              <a:rPr kumimoji="1" lang="ja-JP" altLang="en-US" dirty="0" smtClean="0">
                <a:solidFill>
                  <a:srgbClr val="3366FF"/>
                </a:solidFill>
              </a:rPr>
              <a:t>破片を軸対称</a:t>
            </a:r>
            <a:r>
              <a:rPr kumimoji="1" lang="ja-JP" altLang="en-US" dirty="0" smtClean="0">
                <a:solidFill>
                  <a:srgbClr val="3366FF"/>
                </a:solidFill>
              </a:rPr>
              <a:t>円盤</a:t>
            </a:r>
            <a:r>
              <a:rPr kumimoji="1" lang="ja-JP" altLang="en-US" dirty="0" smtClean="0">
                <a:solidFill>
                  <a:srgbClr val="3366FF"/>
                </a:solidFill>
              </a:rPr>
              <a:t>分布と仮定し、</a:t>
            </a:r>
            <a:r>
              <a:rPr kumimoji="1" lang="ja-JP" altLang="en-US" dirty="0" smtClean="0">
                <a:solidFill>
                  <a:srgbClr val="3366FF"/>
                </a:solidFill>
              </a:rPr>
              <a:t>解析解</a:t>
            </a:r>
            <a:r>
              <a:rPr kumimoji="1" lang="en-US" altLang="ja-JP" dirty="0" smtClean="0">
                <a:solidFill>
                  <a:srgbClr val="3366FF"/>
                </a:solidFill>
              </a:rPr>
              <a:t>(</a:t>
            </a:r>
            <a:r>
              <a:rPr kumimoji="1" lang="en-US" altLang="ja-JP" dirty="0" smtClean="0">
                <a:solidFill>
                  <a:srgbClr val="3366FF"/>
                </a:solidFill>
                <a:latin typeface="Helvetica"/>
                <a:cs typeface="Helvetica"/>
              </a:rPr>
              <a:t>Kobayashi &amp; Tanaka 2010</a:t>
            </a:r>
            <a:r>
              <a:rPr kumimoji="1" lang="en-US" altLang="ja-JP" dirty="0" smtClean="0">
                <a:solidFill>
                  <a:srgbClr val="3366FF"/>
                </a:solidFill>
              </a:rPr>
              <a:t>)</a:t>
            </a:r>
            <a:r>
              <a:rPr kumimoji="1" lang="ja-JP" altLang="en-US" dirty="0" smtClean="0">
                <a:solidFill>
                  <a:srgbClr val="3366FF"/>
                </a:solidFill>
              </a:rPr>
              <a:t>を用いて面密度進化を求めた。</a:t>
            </a:r>
            <a:endParaRPr kumimoji="1" lang="en-US" altLang="ja-JP" dirty="0" smtClean="0">
              <a:solidFill>
                <a:srgbClr val="3366FF"/>
              </a:solidFill>
            </a:endParaRPr>
          </a:p>
        </p:txBody>
      </p:sp>
      <p:sp>
        <p:nvSpPr>
          <p:cNvPr id="14" name="テキスト ボックス 13"/>
          <p:cNvSpPr txBox="1"/>
          <p:nvPr/>
        </p:nvSpPr>
        <p:spPr>
          <a:xfrm>
            <a:off x="336751" y="4718426"/>
            <a:ext cx="2762295" cy="369332"/>
          </a:xfrm>
          <a:prstGeom prst="rect">
            <a:avLst/>
          </a:prstGeom>
          <a:noFill/>
        </p:spPr>
        <p:txBody>
          <a:bodyPr wrap="none" rtlCol="0">
            <a:spAutoFit/>
          </a:bodyPr>
          <a:lstStyle/>
          <a:p>
            <a:pPr marL="285750" indent="-285750">
              <a:buFont typeface="Arial"/>
              <a:buChar char="•"/>
            </a:pPr>
            <a:r>
              <a:rPr kumimoji="1" lang="en-US" altLang="ja-JP" u="sng" dirty="0" smtClean="0">
                <a:solidFill>
                  <a:schemeClr val="accent6">
                    <a:lumMod val="75000"/>
                  </a:schemeClr>
                </a:solidFill>
                <a:latin typeface="Helvetica"/>
                <a:cs typeface="Helvetica"/>
              </a:rPr>
              <a:t>Jackson &amp; Wyatt 2012</a:t>
            </a:r>
            <a:endParaRPr kumimoji="1" lang="ja-JP" altLang="en-US" u="sng" dirty="0">
              <a:solidFill>
                <a:schemeClr val="accent6">
                  <a:lumMod val="75000"/>
                </a:schemeClr>
              </a:solidFill>
              <a:latin typeface="Helvetica"/>
              <a:cs typeface="Helvetica"/>
            </a:endParaRPr>
          </a:p>
        </p:txBody>
      </p:sp>
      <p:sp>
        <p:nvSpPr>
          <p:cNvPr id="15" name="テキスト ボックス 14"/>
          <p:cNvSpPr txBox="1"/>
          <p:nvPr/>
        </p:nvSpPr>
        <p:spPr>
          <a:xfrm>
            <a:off x="1067983" y="5149374"/>
            <a:ext cx="4781869" cy="646331"/>
          </a:xfrm>
          <a:prstGeom prst="rect">
            <a:avLst/>
          </a:prstGeom>
          <a:noFill/>
        </p:spPr>
        <p:txBody>
          <a:bodyPr wrap="square" rtlCol="0">
            <a:spAutoFit/>
          </a:bodyPr>
          <a:lstStyle/>
          <a:p>
            <a:r>
              <a:rPr kumimoji="1" lang="ja-JP" altLang="en-US" dirty="0" smtClean="0">
                <a:solidFill>
                  <a:srgbClr val="E46C0A"/>
                </a:solidFill>
              </a:rPr>
              <a:t>月形成をもたらした巨大衝突に伴って放出される</a:t>
            </a:r>
            <a:r>
              <a:rPr kumimoji="1" lang="ja-JP" altLang="en-US" dirty="0" smtClean="0">
                <a:solidFill>
                  <a:srgbClr val="E46C0A"/>
                </a:solidFill>
              </a:rPr>
              <a:t>破片</a:t>
            </a:r>
            <a:r>
              <a:rPr kumimoji="1" lang="en-US" altLang="ja-JP" dirty="0" smtClean="0">
                <a:solidFill>
                  <a:srgbClr val="E46C0A"/>
                </a:solidFill>
              </a:rPr>
              <a:t>(</a:t>
            </a:r>
            <a:r>
              <a:rPr kumimoji="1" lang="ja-JP" altLang="en-US" dirty="0" smtClean="0">
                <a:solidFill>
                  <a:srgbClr val="E46C0A"/>
                </a:solidFill>
              </a:rPr>
              <a:t>テスト粒子</a:t>
            </a:r>
            <a:r>
              <a:rPr kumimoji="1" lang="en-US" altLang="ja-JP" dirty="0" smtClean="0">
                <a:solidFill>
                  <a:srgbClr val="E46C0A"/>
                </a:solidFill>
              </a:rPr>
              <a:t>)</a:t>
            </a:r>
            <a:r>
              <a:rPr kumimoji="1" lang="ja-JP" altLang="en-US" dirty="0" smtClean="0">
                <a:solidFill>
                  <a:srgbClr val="E46C0A"/>
                </a:solidFill>
              </a:rPr>
              <a:t>の</a:t>
            </a:r>
            <a:r>
              <a:rPr kumimoji="1" lang="ja-JP" altLang="en-US" dirty="0" smtClean="0">
                <a:solidFill>
                  <a:srgbClr val="E46C0A"/>
                </a:solidFill>
              </a:rPr>
              <a:t>軌道</a:t>
            </a:r>
            <a:r>
              <a:rPr kumimoji="1" lang="ja-JP" altLang="en-US" dirty="0" smtClean="0">
                <a:solidFill>
                  <a:srgbClr val="E46C0A"/>
                </a:solidFill>
              </a:rPr>
              <a:t>を計算</a:t>
            </a:r>
            <a:endParaRPr kumimoji="1" lang="en-US" altLang="ja-JP" dirty="0" smtClean="0">
              <a:solidFill>
                <a:srgbClr val="E46C0A"/>
              </a:solidFill>
            </a:endParaRPr>
          </a:p>
        </p:txBody>
      </p:sp>
      <p:sp>
        <p:nvSpPr>
          <p:cNvPr id="16" name="テキスト ボックス 15"/>
          <p:cNvSpPr txBox="1"/>
          <p:nvPr/>
        </p:nvSpPr>
        <p:spPr>
          <a:xfrm>
            <a:off x="1067984" y="5937812"/>
            <a:ext cx="3964096" cy="369332"/>
          </a:xfrm>
          <a:prstGeom prst="rect">
            <a:avLst/>
          </a:prstGeom>
          <a:noFill/>
        </p:spPr>
        <p:txBody>
          <a:bodyPr wrap="none" rtlCol="0">
            <a:spAutoFit/>
          </a:bodyPr>
          <a:lstStyle/>
          <a:p>
            <a:r>
              <a:rPr kumimoji="1" lang="ja-JP" altLang="en-US" dirty="0" smtClean="0">
                <a:solidFill>
                  <a:srgbClr val="E46C0A"/>
                </a:solidFill>
              </a:rPr>
              <a:t>惑星</a:t>
            </a:r>
            <a:r>
              <a:rPr kumimoji="1" lang="en-US" altLang="ja-JP" dirty="0" smtClean="0">
                <a:solidFill>
                  <a:srgbClr val="E46C0A"/>
                </a:solidFill>
                <a:latin typeface="Helvetica"/>
                <a:cs typeface="Helvetica"/>
              </a:rPr>
              <a:t>Hill</a:t>
            </a:r>
            <a:r>
              <a:rPr kumimoji="1" lang="ja-JP" altLang="en-US" dirty="0" smtClean="0">
                <a:solidFill>
                  <a:srgbClr val="E46C0A"/>
                </a:solidFill>
              </a:rPr>
              <a:t>圏</a:t>
            </a:r>
            <a:r>
              <a:rPr kumimoji="1" lang="ja-JP" altLang="en-US" dirty="0">
                <a:solidFill>
                  <a:srgbClr val="E46C0A"/>
                </a:solidFill>
              </a:rPr>
              <a:t>の</a:t>
            </a:r>
            <a:r>
              <a:rPr kumimoji="1" lang="ja-JP" altLang="en-US" dirty="0" smtClean="0">
                <a:solidFill>
                  <a:srgbClr val="E46C0A"/>
                </a:solidFill>
              </a:rPr>
              <a:t>外</a:t>
            </a:r>
            <a:r>
              <a:rPr kumimoji="1" lang="ja-JP" altLang="en-US" dirty="0" smtClean="0">
                <a:solidFill>
                  <a:srgbClr val="E46C0A"/>
                </a:solidFill>
              </a:rPr>
              <a:t>の計算</a:t>
            </a:r>
            <a:r>
              <a:rPr kumimoji="1" lang="en-US" altLang="ja-JP" dirty="0" smtClean="0">
                <a:solidFill>
                  <a:srgbClr val="E46C0A"/>
                </a:solidFill>
              </a:rPr>
              <a:t>(</a:t>
            </a:r>
            <a:r>
              <a:rPr kumimoji="1" lang="ja-JP" altLang="en-US" dirty="0" smtClean="0">
                <a:solidFill>
                  <a:srgbClr val="E46C0A"/>
                </a:solidFill>
              </a:rPr>
              <a:t>等方的</a:t>
            </a:r>
            <a:r>
              <a:rPr kumimoji="1" lang="ja-JP" altLang="en-US" dirty="0">
                <a:solidFill>
                  <a:srgbClr val="E46C0A"/>
                </a:solidFill>
              </a:rPr>
              <a:t>に</a:t>
            </a:r>
            <a:r>
              <a:rPr kumimoji="1" lang="ja-JP" altLang="en-US" dirty="0" smtClean="0">
                <a:solidFill>
                  <a:srgbClr val="E46C0A"/>
                </a:solidFill>
              </a:rPr>
              <a:t>放出</a:t>
            </a:r>
            <a:r>
              <a:rPr kumimoji="1" lang="en-US" altLang="ja-JP" dirty="0" smtClean="0">
                <a:solidFill>
                  <a:srgbClr val="E46C0A"/>
                </a:solidFill>
              </a:rPr>
              <a:t>)</a:t>
            </a:r>
            <a:endParaRPr kumimoji="1" lang="ja-JP" altLang="en-US" dirty="0">
              <a:solidFill>
                <a:srgbClr val="E46C0A"/>
              </a:solidFill>
            </a:endParaRPr>
          </a:p>
        </p:txBody>
      </p:sp>
      <p:sp>
        <p:nvSpPr>
          <p:cNvPr id="19" name="テキスト ボックス 18"/>
          <p:cNvSpPr txBox="1"/>
          <p:nvPr/>
        </p:nvSpPr>
        <p:spPr>
          <a:xfrm>
            <a:off x="1067983" y="2124588"/>
            <a:ext cx="3871060" cy="369332"/>
          </a:xfrm>
          <a:prstGeom prst="rect">
            <a:avLst/>
          </a:prstGeom>
          <a:noFill/>
        </p:spPr>
        <p:txBody>
          <a:bodyPr wrap="none" rtlCol="0">
            <a:spAutoFit/>
          </a:bodyPr>
          <a:lstStyle/>
          <a:p>
            <a:r>
              <a:rPr kumimoji="1" lang="ja-JP" altLang="en-US" dirty="0">
                <a:solidFill>
                  <a:srgbClr val="008000"/>
                </a:solidFill>
              </a:rPr>
              <a:t>破片の最大</a:t>
            </a:r>
            <a:r>
              <a:rPr kumimoji="1" lang="ja-JP" altLang="en-US" dirty="0" smtClean="0">
                <a:solidFill>
                  <a:srgbClr val="008000"/>
                </a:solidFill>
              </a:rPr>
              <a:t>サイズ</a:t>
            </a:r>
            <a:r>
              <a:rPr kumimoji="1" lang="ja-JP" altLang="en-US" dirty="0" smtClean="0">
                <a:solidFill>
                  <a:srgbClr val="008000"/>
                </a:solidFill>
              </a:rPr>
              <a:t>と総質量</a:t>
            </a:r>
            <a:r>
              <a:rPr kumimoji="1" lang="ja-JP" altLang="en-US" dirty="0" smtClean="0">
                <a:solidFill>
                  <a:srgbClr val="008000"/>
                </a:solidFill>
              </a:rPr>
              <a:t>を</a:t>
            </a:r>
            <a:r>
              <a:rPr kumimoji="1" lang="ja-JP" altLang="en-US" dirty="0" smtClean="0">
                <a:solidFill>
                  <a:srgbClr val="008000"/>
                </a:solidFill>
              </a:rPr>
              <a:t>求めた</a:t>
            </a:r>
            <a:endParaRPr kumimoji="1" lang="ja-JP" altLang="en-US" dirty="0">
              <a:solidFill>
                <a:srgbClr val="008000"/>
              </a:solidFill>
            </a:endParaRPr>
          </a:p>
        </p:txBody>
      </p:sp>
      <p:sp>
        <p:nvSpPr>
          <p:cNvPr id="20" name="テキスト ボックス 19"/>
          <p:cNvSpPr txBox="1"/>
          <p:nvPr/>
        </p:nvSpPr>
        <p:spPr>
          <a:xfrm>
            <a:off x="336751" y="2744088"/>
            <a:ext cx="2313454" cy="369332"/>
          </a:xfrm>
          <a:prstGeom prst="rect">
            <a:avLst/>
          </a:prstGeom>
          <a:noFill/>
          <a:ln>
            <a:noFill/>
          </a:ln>
        </p:spPr>
        <p:txBody>
          <a:bodyPr wrap="none" rtlCol="0">
            <a:spAutoFit/>
          </a:bodyPr>
          <a:lstStyle/>
          <a:p>
            <a:pPr marL="285750" indent="-285750">
              <a:buFont typeface="Arial"/>
              <a:buChar char="•"/>
            </a:pPr>
            <a:r>
              <a:rPr kumimoji="1" lang="en-US" altLang="ja-JP" u="sng" dirty="0" err="1" smtClean="0">
                <a:solidFill>
                  <a:srgbClr val="3366FF"/>
                </a:solidFill>
                <a:latin typeface="Helvetica"/>
                <a:cs typeface="Helvetica"/>
              </a:rPr>
              <a:t>Genda</a:t>
            </a:r>
            <a:r>
              <a:rPr kumimoji="1" lang="en-US" altLang="ja-JP" u="sng" dirty="0" smtClean="0">
                <a:solidFill>
                  <a:srgbClr val="3366FF"/>
                </a:solidFill>
                <a:latin typeface="Helvetica"/>
                <a:cs typeface="Helvetica"/>
              </a:rPr>
              <a:t> et al. </a:t>
            </a:r>
            <a:r>
              <a:rPr kumimoji="1" lang="en-US" altLang="ja-JP" u="sng" dirty="0" smtClean="0">
                <a:solidFill>
                  <a:srgbClr val="3366FF"/>
                </a:solidFill>
                <a:latin typeface="Helvetica"/>
                <a:cs typeface="Helvetica"/>
              </a:rPr>
              <a:t>2015</a:t>
            </a:r>
            <a:endParaRPr kumimoji="1" lang="ja-JP" altLang="en-US" u="sng" dirty="0">
              <a:solidFill>
                <a:srgbClr val="3366FF"/>
              </a:solidFill>
              <a:latin typeface="Helvetica"/>
              <a:cs typeface="Helvetica"/>
            </a:endParaRPr>
          </a:p>
        </p:txBody>
      </p:sp>
      <p:sp>
        <p:nvSpPr>
          <p:cNvPr id="8" name="テキスト ボックス 7"/>
          <p:cNvSpPr txBox="1"/>
          <p:nvPr/>
        </p:nvSpPr>
        <p:spPr>
          <a:xfrm>
            <a:off x="1039166" y="3194093"/>
            <a:ext cx="5262979" cy="369332"/>
          </a:xfrm>
          <a:prstGeom prst="rect">
            <a:avLst/>
          </a:prstGeom>
          <a:noFill/>
        </p:spPr>
        <p:txBody>
          <a:bodyPr wrap="none" rtlCol="0">
            <a:spAutoFit/>
          </a:bodyPr>
          <a:lstStyle/>
          <a:p>
            <a:r>
              <a:rPr kumimoji="1" lang="ja-JP" altLang="en-US" dirty="0" smtClean="0">
                <a:solidFill>
                  <a:srgbClr val="3366FF"/>
                </a:solidFill>
              </a:rPr>
              <a:t>巨大衝突により放出された破片の衝突進化を計算</a:t>
            </a:r>
            <a:endParaRPr kumimoji="1" lang="ja-JP" altLang="en-US" dirty="0">
              <a:solidFill>
                <a:srgbClr val="3366FF"/>
              </a:solidFill>
            </a:endParaRPr>
          </a:p>
        </p:txBody>
      </p:sp>
      <p:pic>
        <p:nvPicPr>
          <p:cNvPr id="10" name="図 9" descr="Jackson_and_Wyatt_2012_fig3_1y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99014" y="4594077"/>
            <a:ext cx="1848041" cy="1897696"/>
          </a:xfrm>
          <a:prstGeom prst="rect">
            <a:avLst/>
          </a:prstGeom>
        </p:spPr>
      </p:pic>
      <p:pic>
        <p:nvPicPr>
          <p:cNvPr id="21" name="図 20" descr="Genda_etal_2015_fig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7479" y="782151"/>
            <a:ext cx="2288327" cy="1711769"/>
          </a:xfrm>
          <a:prstGeom prst="rect">
            <a:avLst/>
          </a:prstGeom>
        </p:spPr>
      </p:pic>
      <p:pic>
        <p:nvPicPr>
          <p:cNvPr id="22" name="図 21" descr="Genda_etal_2015_fig5.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6130" y="2652868"/>
            <a:ext cx="2646917" cy="1941209"/>
          </a:xfrm>
          <a:prstGeom prst="rect">
            <a:avLst/>
          </a:prstGeom>
        </p:spPr>
      </p:pic>
    </p:spTree>
    <p:extLst>
      <p:ext uri="{BB962C8B-B14F-4D97-AF65-F5344CB8AC3E}">
        <p14:creationId xmlns:p14="http://schemas.microsoft.com/office/powerpoint/2010/main" val="188083535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研究目的</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5</a:t>
            </a:fld>
            <a:endParaRPr lang="en-US"/>
          </a:p>
        </p:txBody>
      </p:sp>
      <p:sp>
        <p:nvSpPr>
          <p:cNvPr id="21" name="テキスト ボックス 20"/>
          <p:cNvSpPr txBox="1"/>
          <p:nvPr/>
        </p:nvSpPr>
        <p:spPr>
          <a:xfrm>
            <a:off x="1250997" y="4765099"/>
            <a:ext cx="1107996" cy="369332"/>
          </a:xfrm>
          <a:prstGeom prst="rect">
            <a:avLst/>
          </a:prstGeom>
          <a:noFill/>
        </p:spPr>
        <p:txBody>
          <a:bodyPr wrap="none" rtlCol="0">
            <a:spAutoFit/>
          </a:bodyPr>
          <a:lstStyle/>
          <a:p>
            <a:r>
              <a:rPr kumimoji="1" lang="ja-JP" altLang="en-US" dirty="0" smtClean="0"/>
              <a:t>研究目的</a:t>
            </a:r>
            <a:endParaRPr kumimoji="1" lang="ja-JP" altLang="en-US" dirty="0"/>
          </a:p>
        </p:txBody>
      </p:sp>
      <p:sp>
        <p:nvSpPr>
          <p:cNvPr id="22" name="下矢印 21"/>
          <p:cNvSpPr/>
          <p:nvPr/>
        </p:nvSpPr>
        <p:spPr>
          <a:xfrm>
            <a:off x="4332814" y="4411411"/>
            <a:ext cx="484632" cy="566088"/>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テキスト ボックス 22"/>
          <p:cNvSpPr txBox="1"/>
          <p:nvPr/>
        </p:nvSpPr>
        <p:spPr>
          <a:xfrm>
            <a:off x="1679999" y="5183517"/>
            <a:ext cx="5790602" cy="1158779"/>
          </a:xfrm>
          <a:prstGeom prst="rect">
            <a:avLst/>
          </a:prstGeom>
          <a:noFill/>
          <a:ln>
            <a:solidFill>
              <a:srgbClr val="FF0000"/>
            </a:solidFill>
          </a:ln>
        </p:spPr>
        <p:txBody>
          <a:bodyPr wrap="square" rtlCol="0">
            <a:spAutoFit/>
          </a:bodyPr>
          <a:lstStyle/>
          <a:p>
            <a:pPr>
              <a:lnSpc>
                <a:spcPct val="130000"/>
              </a:lnSpc>
            </a:pPr>
            <a:r>
              <a:rPr kumimoji="1" lang="ja-JP" altLang="en-US" dirty="0" smtClean="0"/>
              <a:t>デブリ円盤内の</a:t>
            </a:r>
            <a:r>
              <a:rPr kumimoji="1" lang="ja-JP" altLang="en-US" b="1" dirty="0" smtClean="0"/>
              <a:t>重力相互作用</a:t>
            </a:r>
            <a:r>
              <a:rPr kumimoji="1" lang="ja-JP" altLang="en-US" dirty="0" smtClean="0"/>
              <a:t>、</a:t>
            </a:r>
            <a:r>
              <a:rPr kumimoji="1" lang="ja-JP" altLang="en-US" b="1" dirty="0" smtClean="0"/>
              <a:t>衝突破壊現象</a:t>
            </a:r>
            <a:r>
              <a:rPr kumimoji="1" lang="ja-JP" altLang="en-US" dirty="0" smtClean="0"/>
              <a:t>を同時に扱うことができる</a:t>
            </a:r>
            <a:r>
              <a:rPr kumimoji="1" lang="ja-JP" altLang="en-US" b="1" dirty="0" smtClean="0">
                <a:solidFill>
                  <a:srgbClr val="FF0000"/>
                </a:solidFill>
              </a:rPr>
              <a:t>数値計算法を開発</a:t>
            </a:r>
            <a:r>
              <a:rPr kumimoji="1" lang="ja-JP" altLang="en-US" dirty="0" smtClean="0"/>
              <a:t>し、</a:t>
            </a:r>
            <a:endParaRPr kumimoji="1" lang="en-US" altLang="ja-JP" dirty="0" smtClean="0"/>
          </a:p>
          <a:p>
            <a:pPr>
              <a:lnSpc>
                <a:spcPct val="130000"/>
              </a:lnSpc>
            </a:pPr>
            <a:r>
              <a:rPr kumimoji="1" lang="ja-JP" altLang="en-US" dirty="0" smtClean="0"/>
              <a:t>衝突破壊時の破片はどのように振る舞うのかを調べる</a:t>
            </a:r>
            <a:endParaRPr kumimoji="1" lang="ja-JP" altLang="en-US" dirty="0"/>
          </a:p>
        </p:txBody>
      </p:sp>
      <p:sp>
        <p:nvSpPr>
          <p:cNvPr id="10" name="テキスト ボックス 9"/>
          <p:cNvSpPr txBox="1"/>
          <p:nvPr/>
        </p:nvSpPr>
        <p:spPr>
          <a:xfrm>
            <a:off x="466167" y="998822"/>
            <a:ext cx="4989204" cy="369332"/>
          </a:xfrm>
          <a:prstGeom prst="rect">
            <a:avLst/>
          </a:prstGeom>
          <a:noFill/>
        </p:spPr>
        <p:txBody>
          <a:bodyPr wrap="square" rtlCol="0">
            <a:spAutoFit/>
          </a:bodyPr>
          <a:lstStyle/>
          <a:p>
            <a:r>
              <a:rPr kumimoji="1" lang="ja-JP" altLang="en-US" dirty="0" smtClean="0"/>
              <a:t>巨大衝突ステージを解明するためには</a:t>
            </a:r>
            <a:r>
              <a:rPr kumimoji="1" lang="en-US" altLang="ja-JP" dirty="0" smtClean="0">
                <a:latin typeface="+mn-ea"/>
              </a:rPr>
              <a:t>…</a:t>
            </a:r>
          </a:p>
        </p:txBody>
      </p:sp>
      <p:sp>
        <p:nvSpPr>
          <p:cNvPr id="12" name="テキスト ボックス 11"/>
          <p:cNvSpPr txBox="1"/>
          <p:nvPr/>
        </p:nvSpPr>
        <p:spPr>
          <a:xfrm>
            <a:off x="1034449" y="1682388"/>
            <a:ext cx="7340471" cy="369332"/>
          </a:xfrm>
          <a:prstGeom prst="rect">
            <a:avLst/>
          </a:prstGeom>
          <a:noFill/>
        </p:spPr>
        <p:txBody>
          <a:bodyPr wrap="none" rtlCol="0">
            <a:spAutoFit/>
          </a:bodyPr>
          <a:lstStyle/>
          <a:p>
            <a:r>
              <a:rPr kumimoji="1" lang="ja-JP" altLang="en-US" dirty="0" smtClean="0"/>
              <a:t>系外で観測される「暖かい</a:t>
            </a:r>
            <a:r>
              <a:rPr kumimoji="1" lang="ja-JP" altLang="en-US" dirty="0"/>
              <a:t>デブリ</a:t>
            </a:r>
            <a:r>
              <a:rPr kumimoji="1" lang="ja-JP" altLang="en-US" dirty="0" smtClean="0"/>
              <a:t>円盤」形成過程の理解が必要である　</a:t>
            </a:r>
            <a:endParaRPr kumimoji="1" lang="ja-JP" altLang="en-US" dirty="0"/>
          </a:p>
        </p:txBody>
      </p:sp>
      <p:sp>
        <p:nvSpPr>
          <p:cNvPr id="20" name="テキスト ボックス 19"/>
          <p:cNvSpPr txBox="1"/>
          <p:nvPr/>
        </p:nvSpPr>
        <p:spPr>
          <a:xfrm>
            <a:off x="1185207" y="3676731"/>
            <a:ext cx="3637919" cy="369332"/>
          </a:xfrm>
          <a:prstGeom prst="rect">
            <a:avLst/>
          </a:prstGeom>
          <a:noFill/>
        </p:spPr>
        <p:txBody>
          <a:bodyPr wrap="none" rtlCol="0">
            <a:spAutoFit/>
          </a:bodyPr>
          <a:lstStyle/>
          <a:p>
            <a:r>
              <a:rPr kumimoji="1" lang="ja-JP" altLang="en-US" dirty="0" smtClean="0"/>
              <a:t>衝突カスケードのような破壊現象</a:t>
            </a:r>
            <a:endParaRPr kumimoji="1" lang="ja-JP" altLang="en-US" dirty="0"/>
          </a:p>
        </p:txBody>
      </p:sp>
      <p:grpSp>
        <p:nvGrpSpPr>
          <p:cNvPr id="24" name="図形グループ 23"/>
          <p:cNvGrpSpPr/>
          <p:nvPr/>
        </p:nvGrpSpPr>
        <p:grpSpPr>
          <a:xfrm>
            <a:off x="7871448" y="3186493"/>
            <a:ext cx="444155" cy="427142"/>
            <a:chOff x="3807098" y="2128725"/>
            <a:chExt cx="444155" cy="427142"/>
          </a:xfrm>
        </p:grpSpPr>
        <p:sp>
          <p:nvSpPr>
            <p:cNvPr id="25" name="円/楕円 24"/>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 name="円/楕円 25"/>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 name="円/楕円 27"/>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6" name="図形グループ 35"/>
          <p:cNvGrpSpPr/>
          <p:nvPr/>
        </p:nvGrpSpPr>
        <p:grpSpPr>
          <a:xfrm>
            <a:off x="6961354" y="3006645"/>
            <a:ext cx="756370" cy="1167588"/>
            <a:chOff x="7583577" y="2237228"/>
            <a:chExt cx="756370" cy="1167588"/>
          </a:xfrm>
        </p:grpSpPr>
        <p:grpSp>
          <p:nvGrpSpPr>
            <p:cNvPr id="37" name="図形グループ 36"/>
            <p:cNvGrpSpPr/>
            <p:nvPr/>
          </p:nvGrpSpPr>
          <p:grpSpPr>
            <a:xfrm>
              <a:off x="7701439" y="2809845"/>
              <a:ext cx="638508" cy="594971"/>
              <a:chOff x="2327654" y="2845730"/>
              <a:chExt cx="638508" cy="594971"/>
            </a:xfrm>
          </p:grpSpPr>
          <p:sp>
            <p:nvSpPr>
              <p:cNvPr id="62" name="円/楕円 6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 name="円/楕円 6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 name="円/楕円 6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 name="円/楕円 7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2" name="円/楕円 7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3" name="円/楕円 7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4" name="円/楕円 7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5" name="円/楕円 7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6" name="円/楕円 7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7" name="円/楕円 7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8" name="円/楕円 7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9" name="円/楕円 7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0" name="円/楕円 7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1" name="円/楕円 8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2" name="円/楕円 8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3" name="円/楕円 8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4" name="円/楕円 8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8" name="図形グループ 37"/>
            <p:cNvGrpSpPr/>
            <p:nvPr/>
          </p:nvGrpSpPr>
          <p:grpSpPr>
            <a:xfrm>
              <a:off x="7583577" y="2237228"/>
              <a:ext cx="638508" cy="594971"/>
              <a:chOff x="2327654" y="2845730"/>
              <a:chExt cx="638508" cy="594971"/>
            </a:xfrm>
          </p:grpSpPr>
          <p:sp>
            <p:nvSpPr>
              <p:cNvPr id="39" name="円/楕円 3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円/楕円 4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 name="円/楕円 4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 name="円/楕円 4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 name="円/楕円 4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 name="円/楕円 5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 name="円/楕円 5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 name="円/楕円 5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 name="円/楕円 5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 name="円/楕円 5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 name="円/楕円 5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 name="円/楕円 5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 name="円/楕円 5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円/楕円 5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 name="円/楕円 5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85" name="下矢印 84"/>
          <p:cNvSpPr/>
          <p:nvPr/>
        </p:nvSpPr>
        <p:spPr>
          <a:xfrm rot="4700068">
            <a:off x="7570343" y="3356163"/>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86" name="図形グループ 85"/>
          <p:cNvGrpSpPr/>
          <p:nvPr/>
        </p:nvGrpSpPr>
        <p:grpSpPr>
          <a:xfrm>
            <a:off x="6250692" y="3165007"/>
            <a:ext cx="532776" cy="996096"/>
            <a:chOff x="6872915" y="2395590"/>
            <a:chExt cx="532776" cy="996096"/>
          </a:xfrm>
        </p:grpSpPr>
        <p:grpSp>
          <p:nvGrpSpPr>
            <p:cNvPr id="87" name="図形グループ 86"/>
            <p:cNvGrpSpPr>
              <a:grpSpLocks noChangeAspect="1"/>
            </p:cNvGrpSpPr>
            <p:nvPr/>
          </p:nvGrpSpPr>
          <p:grpSpPr>
            <a:xfrm>
              <a:off x="6872915" y="2395590"/>
              <a:ext cx="383113" cy="356983"/>
              <a:chOff x="2327654" y="2845730"/>
              <a:chExt cx="638508" cy="594971"/>
            </a:xfrm>
          </p:grpSpPr>
          <p:sp>
            <p:nvSpPr>
              <p:cNvPr id="136" name="円/楕円 13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7" name="円/楕円 13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円/楕円 13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9" name="円/楕円 13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0" name="円/楕円 13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1" name="円/楕円 14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2" name="円/楕円 14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3" name="円/楕円 14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4" name="円/楕円 14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5" name="円/楕円 14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6" name="円/楕円 14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7" name="円/楕円 14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8" name="円/楕円 14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9" name="円/楕円 14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円/楕円 14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1" name="円/楕円 15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2" name="円/楕円 15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3" name="円/楕円 15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4" name="円/楕円 15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5" name="円/楕円 15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8" name="円/楕円 15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8" name="図形グループ 87"/>
            <p:cNvGrpSpPr>
              <a:grpSpLocks noChangeAspect="1"/>
            </p:cNvGrpSpPr>
            <p:nvPr/>
          </p:nvGrpSpPr>
          <p:grpSpPr>
            <a:xfrm>
              <a:off x="6951866" y="2716215"/>
              <a:ext cx="383103" cy="356983"/>
              <a:chOff x="2327654" y="2845730"/>
              <a:chExt cx="638508" cy="594971"/>
            </a:xfrm>
          </p:grpSpPr>
          <p:sp>
            <p:nvSpPr>
              <p:cNvPr id="113" name="円/楕円 11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4" name="円/楕円 11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5" name="円/楕円 11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6" name="円/楕円 11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7" name="円/楕円 11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8" name="円/楕円 11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9" name="円/楕円 11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0" name="円/楕円 11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円/楕円 12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2" name="円/楕円 12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3" name="円/楕円 12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4" name="円/楕円 12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5" name="円/楕円 12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6" name="円/楕円 12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7" name="円/楕円 12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8" name="円/楕円 12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9" name="円/楕円 12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0" name="円/楕円 12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1" name="円/楕円 13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2" name="円/楕円 13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3" name="円/楕円 13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4" name="円/楕円 13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5" name="円/楕円 13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9" name="図形グループ 88"/>
            <p:cNvGrpSpPr>
              <a:grpSpLocks noChangeAspect="1"/>
            </p:cNvGrpSpPr>
            <p:nvPr/>
          </p:nvGrpSpPr>
          <p:grpSpPr>
            <a:xfrm>
              <a:off x="7022588" y="3034703"/>
              <a:ext cx="383103" cy="356983"/>
              <a:chOff x="2327654" y="2845730"/>
              <a:chExt cx="638508" cy="594971"/>
            </a:xfrm>
          </p:grpSpPr>
          <p:sp>
            <p:nvSpPr>
              <p:cNvPr id="90" name="円/楕円 8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2" name="円/楕円 9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3" name="円/楕円 9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7" name="円/楕円 9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9" name="円/楕円 9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2" name="円/楕円 10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3" name="円/楕円 10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5" name="円/楕円 10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8" name="円/楕円 10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9" name="円/楕円 10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0" name="円/楕円 10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1" name="円/楕円 11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2" name="円/楕円 11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59" name="図形グループ 158"/>
          <p:cNvGrpSpPr/>
          <p:nvPr/>
        </p:nvGrpSpPr>
        <p:grpSpPr>
          <a:xfrm>
            <a:off x="5357383" y="3318663"/>
            <a:ext cx="745869" cy="1023529"/>
            <a:chOff x="5979606" y="2549246"/>
            <a:chExt cx="745869" cy="1023529"/>
          </a:xfrm>
        </p:grpSpPr>
        <p:grpSp>
          <p:nvGrpSpPr>
            <p:cNvPr id="160" name="図形グループ 159"/>
            <p:cNvGrpSpPr>
              <a:grpSpLocks noChangeAspect="1"/>
            </p:cNvGrpSpPr>
            <p:nvPr/>
          </p:nvGrpSpPr>
          <p:grpSpPr>
            <a:xfrm>
              <a:off x="6232253" y="2959408"/>
              <a:ext cx="229868" cy="214190"/>
              <a:chOff x="2327654" y="2845730"/>
              <a:chExt cx="638508" cy="594971"/>
            </a:xfrm>
          </p:grpSpPr>
          <p:sp>
            <p:nvSpPr>
              <p:cNvPr id="329" name="円/楕円 32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9" name="円/楕円 33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0" name="円/楕円 33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円/楕円 34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2" name="円/楕円 34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3" name="円/楕円 34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4" name="円/楕円 34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5" name="円/楕円 34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6" name="円/楕円 34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7" name="円/楕円 34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8" name="円/楕円 34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9" name="円/楕円 34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0" name="円/楕円 34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1" name="円/楕円 35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1" name="図形グループ 160"/>
            <p:cNvGrpSpPr>
              <a:grpSpLocks noChangeAspect="1"/>
            </p:cNvGrpSpPr>
            <p:nvPr/>
          </p:nvGrpSpPr>
          <p:grpSpPr>
            <a:xfrm>
              <a:off x="6318075" y="3149872"/>
              <a:ext cx="229862" cy="214190"/>
              <a:chOff x="2327654" y="2845730"/>
              <a:chExt cx="638508" cy="594971"/>
            </a:xfrm>
          </p:grpSpPr>
          <p:sp>
            <p:nvSpPr>
              <p:cNvPr id="306" name="円/楕円 30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2" name="円/楕円 31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3" name="円/楕円 31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4" name="円/楕円 31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5" name="円/楕円 31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2" name="図形グループ 161"/>
            <p:cNvGrpSpPr>
              <a:grpSpLocks noChangeAspect="1"/>
            </p:cNvGrpSpPr>
            <p:nvPr/>
          </p:nvGrpSpPr>
          <p:grpSpPr>
            <a:xfrm>
              <a:off x="5979606" y="2629675"/>
              <a:ext cx="229868" cy="214190"/>
              <a:chOff x="2327654" y="2845730"/>
              <a:chExt cx="638508" cy="594971"/>
            </a:xfrm>
          </p:grpSpPr>
          <p:sp>
            <p:nvSpPr>
              <p:cNvPr id="283" name="円/楕円 28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4" name="円/楕円 28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5" name="円/楕円 28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6" name="円/楕円 28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7" name="円/楕円 28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8" name="円/楕円 28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9" name="円/楕円 28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3" name="図形グループ 162"/>
            <p:cNvGrpSpPr>
              <a:grpSpLocks noChangeAspect="1"/>
            </p:cNvGrpSpPr>
            <p:nvPr/>
          </p:nvGrpSpPr>
          <p:grpSpPr>
            <a:xfrm>
              <a:off x="6099962" y="2800601"/>
              <a:ext cx="229862" cy="214190"/>
              <a:chOff x="2327654" y="2845730"/>
              <a:chExt cx="638508" cy="594971"/>
            </a:xfrm>
          </p:grpSpPr>
          <p:sp>
            <p:nvSpPr>
              <p:cNvPr id="260" name="円/楕円 25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4" name="図形グループ 163"/>
            <p:cNvGrpSpPr>
              <a:grpSpLocks noChangeAspect="1"/>
            </p:cNvGrpSpPr>
            <p:nvPr/>
          </p:nvGrpSpPr>
          <p:grpSpPr>
            <a:xfrm>
              <a:off x="6316062" y="3358585"/>
              <a:ext cx="229868" cy="214190"/>
              <a:chOff x="2327654" y="2845730"/>
              <a:chExt cx="638508" cy="594971"/>
            </a:xfrm>
          </p:grpSpPr>
          <p:sp>
            <p:nvSpPr>
              <p:cNvPr id="237" name="円/楕円 23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8" name="円/楕円 23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9" name="円/楕円 23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0" name="円/楕円 23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1" name="円/楕円 24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2" name="円/楕円 24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3" name="円/楕円 24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7" name="円/楕円 24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8" name="円/楕円 25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5" name="図形グループ 164"/>
            <p:cNvGrpSpPr>
              <a:grpSpLocks noChangeAspect="1"/>
            </p:cNvGrpSpPr>
            <p:nvPr/>
          </p:nvGrpSpPr>
          <p:grpSpPr>
            <a:xfrm>
              <a:off x="6495613" y="3239858"/>
              <a:ext cx="229862" cy="214190"/>
              <a:chOff x="2327654" y="2845730"/>
              <a:chExt cx="638508" cy="594971"/>
            </a:xfrm>
          </p:grpSpPr>
          <p:sp>
            <p:nvSpPr>
              <p:cNvPr id="214" name="円/楕円 21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5" name="円/楕円 21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6" name="円/楕円 21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7" name="円/楕円 21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8" name="円/楕円 21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9" name="円/楕円 21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0" name="円/楕円 21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1" name="円/楕円 22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2" name="円/楕円 22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3" name="円/楕円 22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4" name="円/楕円 22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5" name="円/楕円 22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6" name="円/楕円 22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7" name="円/楕円 22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8" name="円/楕円 22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9" name="円/楕円 22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0" name="円/楕円 22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1" name="円/楕円 23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2" name="円/楕円 23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3" name="円/楕円 23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4" name="円/楕円 23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5" name="円/楕円 23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6" name="円/楕円 23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6" name="図形グループ 165"/>
            <p:cNvGrpSpPr>
              <a:grpSpLocks noChangeAspect="1"/>
            </p:cNvGrpSpPr>
            <p:nvPr/>
          </p:nvGrpSpPr>
          <p:grpSpPr>
            <a:xfrm>
              <a:off x="6189606" y="2549246"/>
              <a:ext cx="229868" cy="214190"/>
              <a:chOff x="2327654" y="2845730"/>
              <a:chExt cx="638508" cy="594971"/>
            </a:xfrm>
          </p:grpSpPr>
          <p:sp>
            <p:nvSpPr>
              <p:cNvPr id="191" name="円/楕円 19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2" name="円/楕円 19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8" name="円/楕円 19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9" name="円/楕円 19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1" name="円/楕円 20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5" name="円/楕円 20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6" name="円/楕円 20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7" name="円/楕円 20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8" name="円/楕円 20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9" name="円/楕円 20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0" name="円/楕円 20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1" name="円/楕円 21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2" name="円/楕円 21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円/楕円 21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7" name="図形グループ 166"/>
            <p:cNvGrpSpPr>
              <a:grpSpLocks noChangeAspect="1"/>
            </p:cNvGrpSpPr>
            <p:nvPr/>
          </p:nvGrpSpPr>
          <p:grpSpPr>
            <a:xfrm>
              <a:off x="6305802" y="2717503"/>
              <a:ext cx="229862" cy="214190"/>
              <a:chOff x="2327654" y="2845730"/>
              <a:chExt cx="638508" cy="594971"/>
            </a:xfrm>
          </p:grpSpPr>
          <p:sp>
            <p:nvSpPr>
              <p:cNvPr id="168" name="円/楕円 16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7" name="円/楕円 17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8" name="円/楕円 17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4" name="円/楕円 18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5" name="円/楕円 18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6" name="円/楕円 18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7" name="円/楕円 18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8" name="円/楕円 18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9" name="円/楕円 18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0" name="円/楕円 18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352" name="下矢印 351"/>
          <p:cNvSpPr/>
          <p:nvPr/>
        </p:nvSpPr>
        <p:spPr>
          <a:xfrm rot="4700068">
            <a:off x="6797076" y="3443794"/>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3" name="下矢印 352"/>
          <p:cNvSpPr/>
          <p:nvPr/>
        </p:nvSpPr>
        <p:spPr>
          <a:xfrm rot="4700068">
            <a:off x="5988270" y="3526850"/>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4" name="テキスト ボックス 353"/>
          <p:cNvSpPr txBox="1"/>
          <p:nvPr/>
        </p:nvSpPr>
        <p:spPr>
          <a:xfrm>
            <a:off x="1185207" y="3106841"/>
            <a:ext cx="4108817" cy="369332"/>
          </a:xfrm>
          <a:prstGeom prst="rect">
            <a:avLst/>
          </a:prstGeom>
          <a:noFill/>
        </p:spPr>
        <p:txBody>
          <a:bodyPr wrap="none" rtlCol="0">
            <a:spAutoFit/>
          </a:bodyPr>
          <a:lstStyle/>
          <a:p>
            <a:r>
              <a:rPr kumimoji="1" lang="ja-JP" altLang="en-US" dirty="0" smtClean="0"/>
              <a:t>惑星からの重力による破片分布の変化</a:t>
            </a:r>
            <a:endParaRPr kumimoji="1" lang="ja-JP" altLang="en-US" dirty="0"/>
          </a:p>
        </p:txBody>
      </p:sp>
      <p:sp>
        <p:nvSpPr>
          <p:cNvPr id="355" name="テキスト ボックス 354"/>
          <p:cNvSpPr txBox="1"/>
          <p:nvPr/>
        </p:nvSpPr>
        <p:spPr>
          <a:xfrm>
            <a:off x="466167" y="2615799"/>
            <a:ext cx="2262158" cy="369332"/>
          </a:xfrm>
          <a:prstGeom prst="rect">
            <a:avLst/>
          </a:prstGeom>
          <a:noFill/>
        </p:spPr>
        <p:txBody>
          <a:bodyPr wrap="none" rtlCol="0">
            <a:spAutoFit/>
          </a:bodyPr>
          <a:lstStyle/>
          <a:p>
            <a:r>
              <a:rPr kumimoji="1" lang="ja-JP" altLang="en-US" dirty="0" smtClean="0"/>
              <a:t>デブリ円盤の中では</a:t>
            </a:r>
            <a:endParaRPr kumimoji="1" lang="ja-JP" altLang="en-US" dirty="0"/>
          </a:p>
        </p:txBody>
      </p:sp>
    </p:spTree>
    <p:extLst>
      <p:ext uri="{BB962C8B-B14F-4D97-AF65-F5344CB8AC3E}">
        <p14:creationId xmlns:p14="http://schemas.microsoft.com/office/powerpoint/2010/main" val="360207387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6</a:t>
            </a:fld>
            <a:endParaRPr lang="en-US"/>
          </a:p>
        </p:txBody>
      </p:sp>
      <p:sp>
        <p:nvSpPr>
          <p:cNvPr id="9" name="テキスト ボックス 8"/>
          <p:cNvSpPr txBox="1"/>
          <p:nvPr/>
        </p:nvSpPr>
        <p:spPr>
          <a:xfrm>
            <a:off x="677333" y="2568222"/>
            <a:ext cx="184666" cy="369332"/>
          </a:xfrm>
          <a:prstGeom prst="rect">
            <a:avLst/>
          </a:prstGeom>
          <a:noFill/>
        </p:spPr>
        <p:txBody>
          <a:bodyPr wrap="none" rtlCol="0">
            <a:spAutoFit/>
          </a:bodyPr>
          <a:lstStyle/>
          <a:p>
            <a:endParaRPr kumimoji="1" lang="ja-JP" altLang="en-US" dirty="0"/>
          </a:p>
        </p:txBody>
      </p:sp>
      <p:sp>
        <p:nvSpPr>
          <p:cNvPr id="258" name="アーチ 257"/>
          <p:cNvSpPr>
            <a:spLocks noChangeAspect="1"/>
          </p:cNvSpPr>
          <p:nvPr/>
        </p:nvSpPr>
        <p:spPr>
          <a:xfrm>
            <a:off x="81173" y="1164231"/>
            <a:ext cx="5074920" cy="5074920"/>
          </a:xfrm>
          <a:prstGeom prst="blockArc">
            <a:avLst>
              <a:gd name="adj1" fmla="val 13569182"/>
              <a:gd name="adj2" fmla="val 18966034"/>
              <a:gd name="adj3" fmla="val 31315"/>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259" name="円/楕円 258"/>
          <p:cNvSpPr>
            <a:spLocks noChangeAspect="1"/>
          </p:cNvSpPr>
          <p:nvPr/>
        </p:nvSpPr>
        <p:spPr>
          <a:xfrm rot="18900000">
            <a:off x="2150001" y="2273731"/>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 name="図形グループ 6"/>
          <p:cNvGrpSpPr/>
          <p:nvPr/>
        </p:nvGrpSpPr>
        <p:grpSpPr>
          <a:xfrm>
            <a:off x="712545" y="3019945"/>
            <a:ext cx="7126564" cy="461666"/>
            <a:chOff x="531421" y="1273560"/>
            <a:chExt cx="7126564" cy="461666"/>
          </a:xfrm>
        </p:grpSpPr>
        <p:grpSp>
          <p:nvGrpSpPr>
            <p:cNvPr id="22" name="図形グループ 21"/>
            <p:cNvGrpSpPr/>
            <p:nvPr/>
          </p:nvGrpSpPr>
          <p:grpSpPr>
            <a:xfrm>
              <a:off x="531421" y="1273560"/>
              <a:ext cx="7126564" cy="461665"/>
              <a:chOff x="503511" y="1990469"/>
              <a:chExt cx="7126564" cy="461665"/>
            </a:xfrm>
          </p:grpSpPr>
          <p:sp>
            <p:nvSpPr>
              <p:cNvPr id="19" name="テキスト ボックス 18"/>
              <p:cNvSpPr txBox="1"/>
              <p:nvPr/>
            </p:nvSpPr>
            <p:spPr>
              <a:xfrm>
                <a:off x="503511" y="1990469"/>
                <a:ext cx="4763083" cy="461665"/>
              </a:xfrm>
              <a:prstGeom prst="rect">
                <a:avLst/>
              </a:prstGeom>
              <a:noFill/>
            </p:spPr>
            <p:txBody>
              <a:bodyPr wrap="square" rtlCol="0">
                <a:spAutoFit/>
              </a:bodyPr>
              <a:lstStyle/>
              <a:p>
                <a:r>
                  <a:rPr kumimoji="1" lang="en-US" altLang="ja-JP" sz="2400" b="1" dirty="0" smtClean="0">
                    <a:latin typeface="+mn-ea"/>
                  </a:rPr>
                  <a:t>N</a:t>
                </a:r>
                <a:r>
                  <a:rPr kumimoji="1" lang="ja-JP" altLang="en-US" sz="2400" b="1" dirty="0" smtClean="0">
                    <a:latin typeface="+mn-ea"/>
                  </a:rPr>
                  <a:t>体計算（４次のエルミート法）</a:t>
                </a:r>
                <a:endParaRPr kumimoji="1" lang="ja-JP" altLang="en-US" sz="2400" b="1" dirty="0">
                  <a:latin typeface="+mn-ea"/>
                </a:endParaRPr>
              </a:p>
            </p:txBody>
          </p:sp>
          <p:sp>
            <p:nvSpPr>
              <p:cNvPr id="20" name="テキスト ボックス 19"/>
              <p:cNvSpPr txBox="1"/>
              <p:nvPr/>
            </p:nvSpPr>
            <p:spPr>
              <a:xfrm>
                <a:off x="5893702" y="1990469"/>
                <a:ext cx="1736373" cy="461665"/>
              </a:xfrm>
              <a:prstGeom prst="rect">
                <a:avLst/>
              </a:prstGeom>
              <a:noFill/>
            </p:spPr>
            <p:txBody>
              <a:bodyPr wrap="none" rtlCol="0">
                <a:spAutoFit/>
              </a:bodyPr>
              <a:lstStyle/>
              <a:p>
                <a:r>
                  <a:rPr kumimoji="1" lang="ja-JP" altLang="en-US" sz="2400" b="1" dirty="0" smtClean="0"/>
                  <a:t>統計的計算</a:t>
                </a:r>
                <a:endParaRPr kumimoji="1" lang="ja-JP" altLang="en-US" sz="2400" b="1" dirty="0"/>
              </a:p>
            </p:txBody>
          </p:sp>
          <p:sp>
            <p:nvSpPr>
              <p:cNvPr id="21" name="テキスト ボックス 20"/>
              <p:cNvSpPr txBox="1"/>
              <p:nvPr/>
            </p:nvSpPr>
            <p:spPr>
              <a:xfrm>
                <a:off x="5172219" y="1990469"/>
                <a:ext cx="492443" cy="461665"/>
              </a:xfrm>
              <a:prstGeom prst="rect">
                <a:avLst/>
              </a:prstGeom>
              <a:noFill/>
            </p:spPr>
            <p:txBody>
              <a:bodyPr wrap="none" rtlCol="0">
                <a:spAutoFit/>
              </a:bodyPr>
              <a:lstStyle/>
              <a:p>
                <a:r>
                  <a:rPr kumimoji="1" lang="ja-JP" altLang="en-US" sz="2400" b="1" dirty="0" smtClean="0"/>
                  <a:t>＋</a:t>
                </a:r>
                <a:endParaRPr kumimoji="1" lang="ja-JP" altLang="en-US" sz="2400" b="1" dirty="0"/>
              </a:p>
            </p:txBody>
          </p:sp>
        </p:grpSp>
        <p:cxnSp>
          <p:nvCxnSpPr>
            <p:cNvPr id="51" name="直線コネクタ 50"/>
            <p:cNvCxnSpPr/>
            <p:nvPr/>
          </p:nvCxnSpPr>
          <p:spPr>
            <a:xfrm>
              <a:off x="553095" y="1735226"/>
              <a:ext cx="1270071"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55" name="直線コネクタ 54"/>
            <p:cNvCxnSpPr/>
            <p:nvPr/>
          </p:nvCxnSpPr>
          <p:spPr>
            <a:xfrm>
              <a:off x="5979519" y="1735225"/>
              <a:ext cx="1619355" cy="0"/>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grpSp>
      <p:sp>
        <p:nvSpPr>
          <p:cNvPr id="57" name="左右矢印 56"/>
          <p:cNvSpPr/>
          <p:nvPr/>
        </p:nvSpPr>
        <p:spPr>
          <a:xfrm>
            <a:off x="4198117" y="4813259"/>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64" name="図形グループ 63"/>
          <p:cNvGrpSpPr/>
          <p:nvPr/>
        </p:nvGrpSpPr>
        <p:grpSpPr>
          <a:xfrm>
            <a:off x="572267" y="4189987"/>
            <a:ext cx="3513181" cy="2084817"/>
            <a:chOff x="317516" y="2083494"/>
            <a:chExt cx="3513181" cy="2084817"/>
          </a:xfrm>
        </p:grpSpPr>
        <p:sp>
          <p:nvSpPr>
            <p:cNvPr id="24" name="円/楕円 23"/>
            <p:cNvSpPr>
              <a:spLocks noChangeAspect="1"/>
            </p:cNvSpPr>
            <p:nvPr/>
          </p:nvSpPr>
          <p:spPr>
            <a:xfrm>
              <a:off x="533358"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テキスト ボックス 46"/>
            <p:cNvSpPr txBox="1"/>
            <p:nvPr/>
          </p:nvSpPr>
          <p:spPr>
            <a:xfrm>
              <a:off x="522642"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58" name="円/楕円 57"/>
            <p:cNvSpPr>
              <a:spLocks noChangeAspect="1"/>
            </p:cNvSpPr>
            <p:nvPr/>
          </p:nvSpPr>
          <p:spPr>
            <a:xfrm>
              <a:off x="2523307"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テキスト ボックス 58"/>
            <p:cNvSpPr txBox="1"/>
            <p:nvPr/>
          </p:nvSpPr>
          <p:spPr>
            <a:xfrm>
              <a:off x="2512591"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60" name="角丸四角形 59"/>
            <p:cNvSpPr/>
            <p:nvPr/>
          </p:nvSpPr>
          <p:spPr>
            <a:xfrm>
              <a:off x="317516" y="2083494"/>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左右矢印 61"/>
            <p:cNvSpPr/>
            <p:nvPr/>
          </p:nvSpPr>
          <p:spPr>
            <a:xfrm>
              <a:off x="1676986" y="2708661"/>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 name="図形グループ 2"/>
          <p:cNvGrpSpPr/>
          <p:nvPr/>
        </p:nvGrpSpPr>
        <p:grpSpPr>
          <a:xfrm>
            <a:off x="5137723" y="4189987"/>
            <a:ext cx="3513181" cy="2084817"/>
            <a:chOff x="5124059" y="2083494"/>
            <a:chExt cx="3513181" cy="2084817"/>
          </a:xfrm>
        </p:grpSpPr>
        <p:grpSp>
          <p:nvGrpSpPr>
            <p:cNvPr id="65" name="図形グループ 64"/>
            <p:cNvGrpSpPr/>
            <p:nvPr/>
          </p:nvGrpSpPr>
          <p:grpSpPr>
            <a:xfrm>
              <a:off x="5124059" y="2083494"/>
              <a:ext cx="3513181" cy="2084817"/>
              <a:chOff x="4811271" y="2082270"/>
              <a:chExt cx="3513181" cy="2084817"/>
            </a:xfrm>
          </p:grpSpPr>
          <p:grpSp>
            <p:nvGrpSpPr>
              <p:cNvPr id="36" name="図形グループ 35"/>
              <p:cNvGrpSpPr/>
              <p:nvPr/>
            </p:nvGrpSpPr>
            <p:grpSpPr>
              <a:xfrm>
                <a:off x="5244399" y="2474963"/>
                <a:ext cx="914400" cy="914400"/>
                <a:chOff x="5484708" y="2791506"/>
                <a:chExt cx="914400" cy="914400"/>
              </a:xfrm>
            </p:grpSpPr>
            <p:sp>
              <p:nvSpPr>
                <p:cNvPr id="25" name="円/楕円 24"/>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7084785" y="2470676"/>
                <a:ext cx="914400" cy="914400"/>
                <a:chOff x="5484708" y="2791506"/>
                <a:chExt cx="914400" cy="914400"/>
              </a:xfrm>
            </p:grpSpPr>
            <p:sp>
              <p:nvSpPr>
                <p:cNvPr id="38" name="円/楕円 37"/>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 name="円/楕円 38"/>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48" name="テキスト ボックス 47"/>
              <p:cNvSpPr txBox="1"/>
              <p:nvPr/>
            </p:nvSpPr>
            <p:spPr>
              <a:xfrm>
                <a:off x="6871656" y="3616468"/>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49" name="テキスト ボックス 48"/>
              <p:cNvSpPr txBox="1"/>
              <p:nvPr/>
            </p:nvSpPr>
            <p:spPr>
              <a:xfrm>
                <a:off x="5101402" y="3626146"/>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61" name="角丸四角形 60"/>
              <p:cNvSpPr/>
              <p:nvPr/>
            </p:nvSpPr>
            <p:spPr>
              <a:xfrm>
                <a:off x="4811271" y="2082270"/>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左右矢印 62"/>
              <p:cNvSpPr/>
              <p:nvPr/>
            </p:nvSpPr>
            <p:spPr>
              <a:xfrm>
                <a:off x="6237854" y="2385639"/>
                <a:ext cx="765479" cy="484632"/>
              </a:xfrm>
              <a:prstGeom prst="leftRightArrow">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50" name="左右矢印 49"/>
            <p:cNvSpPr/>
            <p:nvPr/>
          </p:nvSpPr>
          <p:spPr>
            <a:xfrm>
              <a:off x="6550642" y="2944035"/>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8" name="テキスト ボックス 7"/>
          <p:cNvSpPr txBox="1"/>
          <p:nvPr/>
        </p:nvSpPr>
        <p:spPr>
          <a:xfrm>
            <a:off x="1474294" y="3574721"/>
            <a:ext cx="2723823" cy="369332"/>
          </a:xfrm>
          <a:prstGeom prst="rect">
            <a:avLst/>
          </a:prstGeom>
          <a:noFill/>
        </p:spPr>
        <p:txBody>
          <a:bodyPr wrap="none" rtlCol="0">
            <a:spAutoFit/>
          </a:bodyPr>
          <a:lstStyle/>
          <a:p>
            <a:r>
              <a:rPr kumimoji="1" lang="ja-JP" altLang="en-US" dirty="0" smtClean="0"/>
              <a:t>重力相互作用を取り扱う</a:t>
            </a:r>
            <a:endParaRPr kumimoji="1" lang="ja-JP" altLang="en-US" dirty="0"/>
          </a:p>
        </p:txBody>
      </p:sp>
      <p:sp>
        <p:nvSpPr>
          <p:cNvPr id="10" name="テキスト ボックス 9"/>
          <p:cNvSpPr txBox="1"/>
          <p:nvPr/>
        </p:nvSpPr>
        <p:spPr>
          <a:xfrm>
            <a:off x="6734344" y="3573509"/>
            <a:ext cx="2262158" cy="369332"/>
          </a:xfrm>
          <a:prstGeom prst="rect">
            <a:avLst/>
          </a:prstGeom>
          <a:noFill/>
        </p:spPr>
        <p:txBody>
          <a:bodyPr wrap="none" rtlCol="0">
            <a:spAutoFit/>
          </a:bodyPr>
          <a:lstStyle/>
          <a:p>
            <a:r>
              <a:rPr kumimoji="1" lang="ja-JP" altLang="en-US" dirty="0" smtClean="0"/>
              <a:t>衝突破壊を取り扱う</a:t>
            </a:r>
            <a:endParaRPr kumimoji="1" lang="ja-JP" altLang="en-US" dirty="0"/>
          </a:p>
        </p:txBody>
      </p:sp>
      <p:cxnSp>
        <p:nvCxnSpPr>
          <p:cNvPr id="15" name="直線矢印コネクタ 14"/>
          <p:cNvCxnSpPr/>
          <p:nvPr/>
        </p:nvCxnSpPr>
        <p:spPr>
          <a:xfrm rot="10800000">
            <a:off x="1101435" y="3499627"/>
            <a:ext cx="417894" cy="277775"/>
          </a:xfrm>
          <a:prstGeom prst="bentConnector3">
            <a:avLst>
              <a:gd name="adj1" fmla="val 99570"/>
            </a:avLst>
          </a:prstGeom>
          <a:ln>
            <a:solidFill>
              <a:srgbClr val="FF0000"/>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2" name="直線矢印コネクタ 14"/>
          <p:cNvCxnSpPr/>
          <p:nvPr/>
        </p:nvCxnSpPr>
        <p:spPr>
          <a:xfrm rot="10800000">
            <a:off x="6380839" y="3484917"/>
            <a:ext cx="417894" cy="277775"/>
          </a:xfrm>
          <a:prstGeom prst="bentConnector3">
            <a:avLst>
              <a:gd name="adj1" fmla="val 99570"/>
            </a:avLst>
          </a:prstGeom>
          <a:ln>
            <a:solidFill>
              <a:srgbClr val="0000FF"/>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nvGrpSpPr>
          <p:cNvPr id="285" name="図形グループ 284"/>
          <p:cNvGrpSpPr/>
          <p:nvPr/>
        </p:nvGrpSpPr>
        <p:grpSpPr>
          <a:xfrm>
            <a:off x="3059482" y="1981068"/>
            <a:ext cx="701613" cy="701613"/>
            <a:chOff x="2958636" y="1622337"/>
            <a:chExt cx="701613" cy="701613"/>
          </a:xfrm>
        </p:grpSpPr>
        <p:grpSp>
          <p:nvGrpSpPr>
            <p:cNvPr id="260" name="図形グループ 259"/>
            <p:cNvGrpSpPr/>
            <p:nvPr/>
          </p:nvGrpSpPr>
          <p:grpSpPr>
            <a:xfrm>
              <a:off x="2989257" y="1657275"/>
              <a:ext cx="638508" cy="594971"/>
              <a:chOff x="2327654" y="2845730"/>
              <a:chExt cx="638508" cy="594971"/>
            </a:xfrm>
          </p:grpSpPr>
          <p:sp>
            <p:nvSpPr>
              <p:cNvPr id="261" name="円/楕円 26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4" name="円/楕円 28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6" name="図形グループ 285"/>
          <p:cNvGrpSpPr/>
          <p:nvPr/>
        </p:nvGrpSpPr>
        <p:grpSpPr>
          <a:xfrm>
            <a:off x="2563543" y="1269297"/>
            <a:ext cx="701613" cy="701613"/>
            <a:chOff x="2958636" y="1622337"/>
            <a:chExt cx="701613" cy="701613"/>
          </a:xfrm>
        </p:grpSpPr>
        <p:grpSp>
          <p:nvGrpSpPr>
            <p:cNvPr id="287" name="図形グループ 286"/>
            <p:cNvGrpSpPr/>
            <p:nvPr/>
          </p:nvGrpSpPr>
          <p:grpSpPr>
            <a:xfrm>
              <a:off x="2989257" y="1657275"/>
              <a:ext cx="638508" cy="594971"/>
              <a:chOff x="2327654" y="2845730"/>
              <a:chExt cx="638508" cy="594971"/>
            </a:xfrm>
          </p:grpSpPr>
          <p:sp>
            <p:nvSpPr>
              <p:cNvPr id="289" name="円/楕円 2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8" name="円/楕円 287"/>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12" name="図形グループ 311"/>
          <p:cNvGrpSpPr/>
          <p:nvPr/>
        </p:nvGrpSpPr>
        <p:grpSpPr>
          <a:xfrm>
            <a:off x="1481678" y="1464949"/>
            <a:ext cx="701613" cy="701613"/>
            <a:chOff x="2958636" y="1622337"/>
            <a:chExt cx="701613" cy="701613"/>
          </a:xfrm>
        </p:grpSpPr>
        <p:grpSp>
          <p:nvGrpSpPr>
            <p:cNvPr id="313" name="図形グループ 312"/>
            <p:cNvGrpSpPr/>
            <p:nvPr/>
          </p:nvGrpSpPr>
          <p:grpSpPr>
            <a:xfrm>
              <a:off x="2989257" y="1657275"/>
              <a:ext cx="638508" cy="594971"/>
              <a:chOff x="2327654" y="2845730"/>
              <a:chExt cx="638508" cy="594971"/>
            </a:xfrm>
          </p:grpSpPr>
          <p:sp>
            <p:nvSpPr>
              <p:cNvPr id="315" name="円/楕円 31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314" name="円/楕円 31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cxnSp>
        <p:nvCxnSpPr>
          <p:cNvPr id="339" name="直線コネクタ 338"/>
          <p:cNvCxnSpPr>
            <a:endCxn id="341" idx="1"/>
          </p:cNvCxnSpPr>
          <p:nvPr/>
        </p:nvCxnSpPr>
        <p:spPr>
          <a:xfrm flipV="1">
            <a:off x="3705885" y="1269237"/>
            <a:ext cx="1115462" cy="82346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1" name="テキスト ボックス 340"/>
          <p:cNvSpPr txBox="1"/>
          <p:nvPr/>
        </p:nvSpPr>
        <p:spPr>
          <a:xfrm>
            <a:off x="4821347" y="1084571"/>
            <a:ext cx="1535036" cy="369332"/>
          </a:xfrm>
          <a:prstGeom prst="rect">
            <a:avLst/>
          </a:prstGeom>
          <a:noFill/>
          <a:ln>
            <a:solidFill>
              <a:schemeClr val="accent5"/>
            </a:solidFill>
          </a:ln>
        </p:spPr>
        <p:txBody>
          <a:bodyPr wrap="none" rtlCol="0">
            <a:spAutoFit/>
          </a:bodyPr>
          <a:lstStyle/>
          <a:p>
            <a:r>
              <a:rPr kumimoji="1" lang="ja-JP" altLang="en-US" dirty="0" smtClean="0"/>
              <a:t>スーパー粒子</a:t>
            </a:r>
            <a:endParaRPr kumimoji="1" lang="ja-JP" altLang="en-US" dirty="0"/>
          </a:p>
        </p:txBody>
      </p:sp>
      <p:sp>
        <p:nvSpPr>
          <p:cNvPr id="344" name="テキスト ボックス 343"/>
          <p:cNvSpPr txBox="1"/>
          <p:nvPr/>
        </p:nvSpPr>
        <p:spPr>
          <a:xfrm>
            <a:off x="5360682" y="1450920"/>
            <a:ext cx="3176254" cy="923330"/>
          </a:xfrm>
          <a:prstGeom prst="rect">
            <a:avLst/>
          </a:prstGeom>
          <a:noFill/>
        </p:spPr>
        <p:txBody>
          <a:bodyPr wrap="none" rtlCol="0">
            <a:spAutoFit/>
          </a:bodyPr>
          <a:lstStyle/>
          <a:p>
            <a:r>
              <a:rPr kumimoji="1" lang="ja-JP" altLang="en-US" dirty="0" smtClean="0"/>
              <a:t>似た軌道をとる複数の破片を</a:t>
            </a:r>
            <a:endParaRPr kumimoji="1" lang="en-US" altLang="ja-JP" dirty="0" smtClean="0"/>
          </a:p>
          <a:p>
            <a:r>
              <a:rPr kumimoji="1" lang="ja-JP" altLang="en-US" dirty="0" smtClean="0"/>
              <a:t>１つの粒子とみなす</a:t>
            </a:r>
            <a:endParaRPr kumimoji="1" lang="en-US" altLang="ja-JP" dirty="0" smtClean="0"/>
          </a:p>
          <a:p>
            <a:r>
              <a:rPr kumimoji="1" lang="ja-JP" altLang="en-US" dirty="0" smtClean="0"/>
              <a:t>（</a:t>
            </a:r>
            <a:r>
              <a:rPr kumimoji="1" lang="en-US" altLang="ja-JP" dirty="0">
                <a:latin typeface="+mn-ea"/>
              </a:rPr>
              <a:t>N</a:t>
            </a:r>
            <a:r>
              <a:rPr kumimoji="1" lang="ja-JP" altLang="en-US" dirty="0" smtClean="0">
                <a:latin typeface="+mn-ea"/>
              </a:rPr>
              <a:t>体計算のコスト削減</a:t>
            </a:r>
            <a:r>
              <a:rPr kumimoji="1" lang="ja-JP" altLang="en-US" dirty="0" smtClean="0"/>
              <a:t>）</a:t>
            </a:r>
            <a:endParaRPr kumimoji="1" lang="ja-JP" altLang="en-US" dirty="0"/>
          </a:p>
        </p:txBody>
      </p:sp>
    </p:spTree>
    <p:extLst>
      <p:ext uri="{BB962C8B-B14F-4D97-AF65-F5344CB8AC3E}">
        <p14:creationId xmlns:p14="http://schemas.microsoft.com/office/powerpoint/2010/main" val="232227832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a:t>
            </a:r>
            <a:r>
              <a:rPr kumimoji="1" lang="ja-JP" altLang="en-US" dirty="0" smtClean="0"/>
              <a:t>手法</a:t>
            </a:r>
            <a:r>
              <a:rPr kumimoji="1" lang="ja-JP" altLang="en-US" dirty="0" smtClean="0"/>
              <a:t>による破壊の取り扱い</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7</a:t>
            </a:fld>
            <a:endParaRPr lang="en-US"/>
          </a:p>
        </p:txBody>
      </p:sp>
      <p:sp>
        <p:nvSpPr>
          <p:cNvPr id="3" name="テキスト ボックス 2"/>
          <p:cNvSpPr txBox="1"/>
          <p:nvPr/>
        </p:nvSpPr>
        <p:spPr>
          <a:xfrm>
            <a:off x="377762" y="1016202"/>
            <a:ext cx="1800493" cy="369332"/>
          </a:xfrm>
          <a:prstGeom prst="rect">
            <a:avLst/>
          </a:prstGeom>
          <a:noFill/>
        </p:spPr>
        <p:txBody>
          <a:bodyPr wrap="none" rtlCol="0">
            <a:spAutoFit/>
          </a:bodyPr>
          <a:lstStyle/>
          <a:p>
            <a:r>
              <a:rPr kumimoji="1" lang="ja-JP" altLang="en-US" dirty="0" smtClean="0">
                <a:latin typeface="+mn-ea"/>
              </a:rPr>
              <a:t>統計的にとは</a:t>
            </a:r>
            <a:r>
              <a:rPr kumimoji="1" lang="en-US" altLang="ja-JP" dirty="0" smtClean="0">
                <a:latin typeface="+mn-ea"/>
              </a:rPr>
              <a:t>…</a:t>
            </a:r>
            <a:endParaRPr kumimoji="1" lang="ja-JP" altLang="en-US" dirty="0">
              <a:latin typeface="+mn-ea"/>
            </a:endParaRPr>
          </a:p>
        </p:txBody>
      </p:sp>
      <p:sp>
        <p:nvSpPr>
          <p:cNvPr id="17" name="テキスト ボックス 16"/>
          <p:cNvSpPr txBox="1"/>
          <p:nvPr/>
        </p:nvSpPr>
        <p:spPr>
          <a:xfrm>
            <a:off x="3482882" y="5870522"/>
            <a:ext cx="4992906" cy="369332"/>
          </a:xfrm>
          <a:prstGeom prst="rect">
            <a:avLst/>
          </a:prstGeom>
          <a:noFill/>
        </p:spPr>
        <p:txBody>
          <a:bodyPr wrap="none" rtlCol="0">
            <a:spAutoFit/>
          </a:bodyPr>
          <a:lstStyle/>
          <a:p>
            <a:r>
              <a:rPr kumimoji="1" lang="ja-JP" altLang="en-US" dirty="0" smtClean="0"/>
              <a:t>と破壊が起きやすい（タイムスケールが短い）</a:t>
            </a:r>
            <a:endParaRPr kumimoji="1" lang="en-US" altLang="ja-JP" dirty="0" smtClean="0"/>
          </a:p>
        </p:txBody>
      </p:sp>
      <p:sp>
        <p:nvSpPr>
          <p:cNvPr id="20" name="テキスト ボックス 19"/>
          <p:cNvSpPr txBox="1"/>
          <p:nvPr/>
        </p:nvSpPr>
        <p:spPr>
          <a:xfrm>
            <a:off x="1674444" y="1495022"/>
            <a:ext cx="5955476" cy="369332"/>
          </a:xfrm>
          <a:prstGeom prst="rect">
            <a:avLst/>
          </a:prstGeom>
          <a:noFill/>
        </p:spPr>
        <p:txBody>
          <a:bodyPr wrap="none" rtlCol="0">
            <a:spAutoFit/>
          </a:bodyPr>
          <a:lstStyle/>
          <a:p>
            <a:r>
              <a:rPr kumimoji="1" lang="ja-JP" altLang="en-US" dirty="0" smtClean="0"/>
              <a:t>個々の破片の破壊は扱わない　　トレーサーごとに扱う</a:t>
            </a:r>
            <a:endParaRPr kumimoji="1" lang="ja-JP" altLang="en-US" dirty="0"/>
          </a:p>
        </p:txBody>
      </p:sp>
      <p:grpSp>
        <p:nvGrpSpPr>
          <p:cNvPr id="25" name="図形グループ 24"/>
          <p:cNvGrpSpPr/>
          <p:nvPr/>
        </p:nvGrpSpPr>
        <p:grpSpPr>
          <a:xfrm>
            <a:off x="668967" y="5448821"/>
            <a:ext cx="2454518" cy="369332"/>
            <a:chOff x="899289" y="1570200"/>
            <a:chExt cx="2454518" cy="369332"/>
          </a:xfrm>
        </p:grpSpPr>
        <p:sp>
          <p:nvSpPr>
            <p:cNvPr id="15" name="テキスト ボックス 14"/>
            <p:cNvSpPr txBox="1"/>
            <p:nvPr/>
          </p:nvSpPr>
          <p:spPr>
            <a:xfrm>
              <a:off x="899289" y="1570200"/>
              <a:ext cx="2454518" cy="369332"/>
            </a:xfrm>
            <a:prstGeom prst="rect">
              <a:avLst/>
            </a:prstGeom>
            <a:noFill/>
            <a:ln>
              <a:solidFill>
                <a:srgbClr val="FF0000"/>
              </a:solidFill>
            </a:ln>
          </p:spPr>
          <p:txBody>
            <a:bodyPr wrap="none" rtlCol="0">
              <a:spAutoFit/>
            </a:bodyPr>
            <a:lstStyle/>
            <a:p>
              <a:pPr marL="285750" indent="-285750">
                <a:buFont typeface="Arial"/>
                <a:buChar char="•"/>
              </a:pPr>
              <a:r>
                <a:rPr kumimoji="1" lang="ja-JP" altLang="en-US" b="1" dirty="0" smtClean="0">
                  <a:solidFill>
                    <a:srgbClr val="000000"/>
                  </a:solidFill>
                </a:rPr>
                <a:t>面密度</a:t>
              </a:r>
              <a:r>
                <a:rPr kumimoji="1" lang="en-US" altLang="ja-JP" b="1" dirty="0" smtClean="0">
                  <a:solidFill>
                    <a:srgbClr val="000000"/>
                  </a:solidFill>
                </a:rPr>
                <a:t>     </a:t>
              </a:r>
              <a:r>
                <a:rPr kumimoji="1" lang="ja-JP" altLang="en-US" dirty="0" smtClean="0"/>
                <a:t>が大きい</a:t>
              </a:r>
              <a:endParaRPr kumimoji="1" lang="en-US" altLang="ja-JP" dirty="0" smtClean="0"/>
            </a:p>
          </p:txBody>
        </p:sp>
        <p:pic>
          <p:nvPicPr>
            <p:cNvPr id="23" name="図 22"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2203" y="1649161"/>
              <a:ext cx="182036" cy="206859"/>
            </a:xfrm>
            <a:prstGeom prst="rect">
              <a:avLst/>
            </a:prstGeom>
          </p:spPr>
        </p:pic>
      </p:grpSp>
      <p:sp>
        <p:nvSpPr>
          <p:cNvPr id="28" name="テキスト ボックス 27"/>
          <p:cNvSpPr txBox="1"/>
          <p:nvPr/>
        </p:nvSpPr>
        <p:spPr>
          <a:xfrm>
            <a:off x="377762" y="2374133"/>
            <a:ext cx="2945422" cy="369332"/>
          </a:xfrm>
          <a:prstGeom prst="rect">
            <a:avLst/>
          </a:prstGeom>
          <a:noFill/>
        </p:spPr>
        <p:txBody>
          <a:bodyPr wrap="none" rtlCol="0">
            <a:spAutoFit/>
          </a:bodyPr>
          <a:lstStyle/>
          <a:p>
            <a:r>
              <a:rPr kumimoji="1" lang="ja-JP" altLang="en-US" dirty="0" smtClean="0"/>
              <a:t>「衝突カスケード」が形成</a:t>
            </a:r>
            <a:endParaRPr kumimoji="1" lang="ja-JP" altLang="en-US" dirty="0"/>
          </a:p>
        </p:txBody>
      </p:sp>
      <p:sp>
        <p:nvSpPr>
          <p:cNvPr id="30" name="下矢印 29"/>
          <p:cNvSpPr/>
          <p:nvPr/>
        </p:nvSpPr>
        <p:spPr>
          <a:xfrm rot="16200000">
            <a:off x="3520019" y="2287826"/>
            <a:ext cx="484632" cy="58027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テキスト ボックス 31"/>
          <p:cNvSpPr txBox="1"/>
          <p:nvPr/>
        </p:nvSpPr>
        <p:spPr>
          <a:xfrm>
            <a:off x="6377054" y="2748094"/>
            <a:ext cx="2582758" cy="369332"/>
          </a:xfrm>
          <a:prstGeom prst="rect">
            <a:avLst/>
          </a:prstGeom>
          <a:noFill/>
        </p:spPr>
        <p:txBody>
          <a:bodyPr wrap="none" rtlCol="0">
            <a:spAutoFit/>
          </a:bodyPr>
          <a:lstStyle/>
          <a:p>
            <a:r>
              <a:rPr kumimoji="1" lang="en-US" altLang="ja-JP" dirty="0" smtClean="0">
                <a:latin typeface="Helvetica"/>
                <a:cs typeface="Helvetica"/>
              </a:rPr>
              <a:t>e.g., Tanaka et al. 1996</a:t>
            </a:r>
            <a:endParaRPr kumimoji="1" lang="ja-JP" altLang="en-US" dirty="0">
              <a:latin typeface="Helvetica"/>
              <a:cs typeface="Helvetica"/>
            </a:endParaRPr>
          </a:p>
        </p:txBody>
      </p:sp>
      <p:sp>
        <p:nvSpPr>
          <p:cNvPr id="33" name="テキスト ボックス 32"/>
          <p:cNvSpPr txBox="1"/>
          <p:nvPr/>
        </p:nvSpPr>
        <p:spPr>
          <a:xfrm>
            <a:off x="6019800" y="4359450"/>
            <a:ext cx="2864887" cy="369332"/>
          </a:xfrm>
          <a:prstGeom prst="rect">
            <a:avLst/>
          </a:prstGeom>
          <a:noFill/>
        </p:spPr>
        <p:txBody>
          <a:bodyPr wrap="none" rtlCol="0">
            <a:spAutoFit/>
          </a:bodyPr>
          <a:lstStyle/>
          <a:p>
            <a:r>
              <a:rPr kumimoji="1" lang="en-US" altLang="ja-JP" dirty="0">
                <a:latin typeface="Helvetica"/>
                <a:cs typeface="Helvetica"/>
              </a:rPr>
              <a:t>Kobayashi &amp; Tanaka 2010</a:t>
            </a:r>
            <a:endParaRPr kumimoji="1" lang="ja-JP" altLang="en-US" dirty="0"/>
          </a:p>
        </p:txBody>
      </p:sp>
      <p:sp>
        <p:nvSpPr>
          <p:cNvPr id="34" name="テキスト ボックス 33"/>
          <p:cNvSpPr txBox="1"/>
          <p:nvPr/>
        </p:nvSpPr>
        <p:spPr>
          <a:xfrm>
            <a:off x="381212" y="3111516"/>
            <a:ext cx="2723823" cy="369332"/>
          </a:xfrm>
          <a:prstGeom prst="rect">
            <a:avLst/>
          </a:prstGeom>
          <a:noFill/>
        </p:spPr>
        <p:txBody>
          <a:bodyPr wrap="none" rtlCol="0">
            <a:spAutoFit/>
          </a:bodyPr>
          <a:lstStyle/>
          <a:p>
            <a:r>
              <a:rPr kumimoji="1" lang="ja-JP" altLang="en-US" dirty="0" smtClean="0"/>
              <a:t>質量フラックスの解析解</a:t>
            </a:r>
            <a:endParaRPr kumimoji="1" lang="en-US" altLang="ja-JP" dirty="0" smtClean="0"/>
          </a:p>
        </p:txBody>
      </p:sp>
      <p:grpSp>
        <p:nvGrpSpPr>
          <p:cNvPr id="40" name="図形グループ 39"/>
          <p:cNvGrpSpPr/>
          <p:nvPr/>
        </p:nvGrpSpPr>
        <p:grpSpPr>
          <a:xfrm>
            <a:off x="4188329" y="2374133"/>
            <a:ext cx="4570482" cy="369332"/>
            <a:chOff x="4188329" y="2374133"/>
            <a:chExt cx="4570482" cy="369332"/>
          </a:xfrm>
        </p:grpSpPr>
        <p:sp>
          <p:nvSpPr>
            <p:cNvPr id="31" name="テキスト ボックス 30"/>
            <p:cNvSpPr txBox="1"/>
            <p:nvPr/>
          </p:nvSpPr>
          <p:spPr>
            <a:xfrm>
              <a:off x="4188329" y="2374133"/>
              <a:ext cx="4570482" cy="369332"/>
            </a:xfrm>
            <a:prstGeom prst="rect">
              <a:avLst/>
            </a:prstGeom>
            <a:noFill/>
          </p:spPr>
          <p:txBody>
            <a:bodyPr wrap="none" rtlCol="0">
              <a:spAutoFit/>
            </a:bodyPr>
            <a:lstStyle/>
            <a:p>
              <a:r>
                <a:rPr kumimoji="1" lang="ja-JP" altLang="en-US" dirty="0" smtClean="0"/>
                <a:t>定常な「質量フラックス</a:t>
              </a:r>
              <a:r>
                <a:rPr kumimoji="1" lang="en-US" altLang="ja-JP" dirty="0" smtClean="0"/>
                <a:t>           </a:t>
              </a:r>
              <a:r>
                <a:rPr kumimoji="1" lang="ja-JP" altLang="en-US" dirty="0" smtClean="0"/>
                <a:t>」が形成</a:t>
              </a:r>
              <a:endParaRPr kumimoji="1" lang="ja-JP" altLang="en-US" dirty="0"/>
            </a:p>
          </p:txBody>
        </p:sp>
        <p:pic>
          <p:nvPicPr>
            <p:cNvPr id="35" name="図 3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2702" y="2433877"/>
              <a:ext cx="680994" cy="303576"/>
            </a:xfrm>
            <a:prstGeom prst="rect">
              <a:avLst/>
            </a:prstGeom>
          </p:spPr>
        </p:pic>
      </p:grpSp>
      <p:pic>
        <p:nvPicPr>
          <p:cNvPr id="36" name="図 3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731" y="3593572"/>
            <a:ext cx="8338153" cy="648379"/>
          </a:xfrm>
          <a:prstGeom prst="rect">
            <a:avLst/>
          </a:prstGeom>
        </p:spPr>
      </p:pic>
      <p:pic>
        <p:nvPicPr>
          <p:cNvPr id="38" name="図 37"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7878" y="5068039"/>
            <a:ext cx="1403937" cy="719301"/>
          </a:xfrm>
          <a:prstGeom prst="rect">
            <a:avLst/>
          </a:prstGeom>
        </p:spPr>
      </p:pic>
      <p:sp>
        <p:nvSpPr>
          <p:cNvPr id="39" name="テキスト ボックス 38"/>
          <p:cNvSpPr txBox="1"/>
          <p:nvPr/>
        </p:nvSpPr>
        <p:spPr>
          <a:xfrm>
            <a:off x="455868" y="5050105"/>
            <a:ext cx="877163" cy="369332"/>
          </a:xfrm>
          <a:prstGeom prst="rect">
            <a:avLst/>
          </a:prstGeom>
          <a:noFill/>
        </p:spPr>
        <p:txBody>
          <a:bodyPr wrap="none" rtlCol="0">
            <a:spAutoFit/>
          </a:bodyPr>
          <a:lstStyle/>
          <a:p>
            <a:r>
              <a:rPr kumimoji="1" lang="ja-JP" altLang="en-US" dirty="0" smtClean="0"/>
              <a:t>つまり</a:t>
            </a:r>
            <a:endParaRPr kumimoji="1" lang="en-US" altLang="ja-JP" dirty="0" smtClean="0"/>
          </a:p>
        </p:txBody>
      </p:sp>
      <p:grpSp>
        <p:nvGrpSpPr>
          <p:cNvPr id="43" name="図形グループ 42"/>
          <p:cNvGrpSpPr/>
          <p:nvPr/>
        </p:nvGrpSpPr>
        <p:grpSpPr>
          <a:xfrm>
            <a:off x="668967" y="5892854"/>
            <a:ext cx="2608406" cy="369332"/>
            <a:chOff x="668967" y="5787340"/>
            <a:chExt cx="2608406" cy="369332"/>
          </a:xfrm>
        </p:grpSpPr>
        <p:sp>
          <p:nvSpPr>
            <p:cNvPr id="16" name="テキスト ボックス 15"/>
            <p:cNvSpPr txBox="1"/>
            <p:nvPr/>
          </p:nvSpPr>
          <p:spPr>
            <a:xfrm>
              <a:off x="668967" y="5787340"/>
              <a:ext cx="2608406" cy="369332"/>
            </a:xfrm>
            <a:prstGeom prst="rect">
              <a:avLst/>
            </a:prstGeom>
            <a:noFill/>
            <a:ln>
              <a:solidFill>
                <a:srgbClr val="FF0000"/>
              </a:solidFill>
            </a:ln>
          </p:spPr>
          <p:txBody>
            <a:bodyPr wrap="none" rtlCol="0">
              <a:spAutoFit/>
            </a:bodyPr>
            <a:lstStyle/>
            <a:p>
              <a:pPr marL="285750" indent="-285750">
                <a:buFont typeface="Arial"/>
                <a:buChar char="•"/>
              </a:pPr>
              <a:r>
                <a:rPr kumimoji="1" lang="ja-JP" altLang="en-US" b="1" dirty="0" smtClean="0"/>
                <a:t>衝突速度</a:t>
              </a:r>
              <a:r>
                <a:rPr kumimoji="1" lang="en-US" altLang="ja-JP" b="1" dirty="0" smtClean="0"/>
                <a:t>    </a:t>
              </a:r>
              <a:r>
                <a:rPr kumimoji="1" lang="ja-JP" altLang="en-US" dirty="0" smtClean="0"/>
                <a:t>が大きい</a:t>
              </a:r>
              <a:endParaRPr kumimoji="1" lang="ja-JP" altLang="en-US" dirty="0"/>
            </a:p>
          </p:txBody>
        </p:sp>
        <p:pic>
          <p:nvPicPr>
            <p:cNvPr id="41" name="図 4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32000" y="5861620"/>
              <a:ext cx="203200" cy="215900"/>
            </a:xfrm>
            <a:prstGeom prst="rect">
              <a:avLst/>
            </a:prstGeom>
          </p:spPr>
        </p:pic>
      </p:grpSp>
      <p:pic>
        <p:nvPicPr>
          <p:cNvPr id="42" name="図 41"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48176" y="4410599"/>
            <a:ext cx="1875008" cy="306660"/>
          </a:xfrm>
          <a:prstGeom prst="rect">
            <a:avLst/>
          </a:prstGeom>
        </p:spPr>
      </p:pic>
    </p:spTree>
    <p:extLst>
      <p:ext uri="{BB962C8B-B14F-4D97-AF65-F5344CB8AC3E}">
        <p14:creationId xmlns:p14="http://schemas.microsoft.com/office/powerpoint/2010/main" val="55285529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　面密度と衝突速度</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8</a:t>
            </a:fld>
            <a:endParaRPr lang="en-US"/>
          </a:p>
        </p:txBody>
      </p:sp>
      <p:sp>
        <p:nvSpPr>
          <p:cNvPr id="7" name="テキスト ボックス 6"/>
          <p:cNvSpPr txBox="1"/>
          <p:nvPr/>
        </p:nvSpPr>
        <p:spPr>
          <a:xfrm>
            <a:off x="292574" y="974715"/>
            <a:ext cx="5019323" cy="369332"/>
          </a:xfrm>
          <a:prstGeom prst="rect">
            <a:avLst/>
          </a:prstGeom>
          <a:noFill/>
        </p:spPr>
        <p:txBody>
          <a:bodyPr wrap="none" rtlCol="0">
            <a:spAutoFit/>
          </a:bodyPr>
          <a:lstStyle/>
          <a:p>
            <a:pPr marL="342900" indent="-342900">
              <a:buFont typeface="+mj-ea"/>
              <a:buAutoNum type="circleNumDbPlain"/>
            </a:pPr>
            <a:r>
              <a:rPr kumimoji="1" lang="ja-JP" altLang="en-US" dirty="0" smtClean="0">
                <a:latin typeface="+mn-ea"/>
              </a:rPr>
              <a:t>トレーサー</a:t>
            </a:r>
            <a:r>
              <a:rPr kumimoji="1" lang="en-US" altLang="ja-JP" i="1" dirty="0" err="1" smtClean="0">
                <a:latin typeface="Helvetica"/>
                <a:cs typeface="Helvetica"/>
              </a:rPr>
              <a:t>i</a:t>
            </a:r>
            <a:r>
              <a:rPr kumimoji="1" lang="en-US" altLang="ja-JP" i="1" dirty="0" smtClean="0">
                <a:latin typeface="+mn-ea"/>
                <a:cs typeface="Helvetica"/>
              </a:rPr>
              <a:t> </a:t>
            </a:r>
            <a:r>
              <a:rPr kumimoji="1" lang="ja-JP" altLang="en-US" dirty="0" smtClean="0">
                <a:latin typeface="+mn-ea"/>
              </a:rPr>
              <a:t>のまわりに扇形領域を形成する</a:t>
            </a:r>
            <a:endParaRPr kumimoji="1" lang="ja-JP" altLang="en-US" dirty="0">
              <a:latin typeface="+mn-ea"/>
            </a:endParaRPr>
          </a:p>
        </p:txBody>
      </p:sp>
      <p:sp>
        <p:nvSpPr>
          <p:cNvPr id="15" name="テキスト ボックス 14"/>
          <p:cNvSpPr txBox="1"/>
          <p:nvPr/>
        </p:nvSpPr>
        <p:spPr>
          <a:xfrm>
            <a:off x="5522496" y="974715"/>
            <a:ext cx="3498883" cy="923330"/>
          </a:xfrm>
          <a:prstGeom prst="rect">
            <a:avLst/>
          </a:prstGeom>
          <a:noFill/>
        </p:spPr>
        <p:txBody>
          <a:bodyPr wrap="square" rtlCol="0">
            <a:spAutoFit/>
          </a:bodyPr>
          <a:lstStyle/>
          <a:p>
            <a:pPr marL="342900" indent="-342900">
              <a:buFont typeface="+mj-ea"/>
              <a:buAutoNum type="circleNumDbPlain" startAt="2"/>
            </a:pPr>
            <a:r>
              <a:rPr kumimoji="1" lang="ja-JP" altLang="en-US" dirty="0">
                <a:latin typeface="Helvetica"/>
                <a:cs typeface="Helvetica"/>
              </a:rPr>
              <a:t>領域</a:t>
            </a:r>
            <a:r>
              <a:rPr kumimoji="1" lang="en-US" altLang="ja-JP" dirty="0">
                <a:latin typeface="Helvetica"/>
                <a:cs typeface="Helvetica"/>
              </a:rPr>
              <a:t> </a:t>
            </a:r>
            <a:r>
              <a:rPr kumimoji="1" lang="en-US" altLang="ja-JP" i="1" dirty="0" err="1" smtClean="0">
                <a:latin typeface="Helvetica"/>
                <a:cs typeface="Helvetica"/>
              </a:rPr>
              <a:t>i</a:t>
            </a:r>
            <a:r>
              <a:rPr kumimoji="1" lang="en-US" altLang="ja-JP" i="1" dirty="0" smtClean="0">
                <a:latin typeface="Helvetica"/>
                <a:cs typeface="Helvetica"/>
              </a:rPr>
              <a:t> </a:t>
            </a:r>
            <a:r>
              <a:rPr kumimoji="1" lang="ja-JP" altLang="en-US" dirty="0" smtClean="0">
                <a:latin typeface="Helvetica"/>
                <a:cs typeface="Helvetica"/>
              </a:rPr>
              <a:t>に入ったトレーサー</a:t>
            </a:r>
            <a:r>
              <a:rPr kumimoji="1" lang="en-US" altLang="ja-JP" i="1" dirty="0" smtClean="0">
                <a:latin typeface="Helvetica"/>
                <a:cs typeface="Helvetica"/>
              </a:rPr>
              <a:t>j </a:t>
            </a:r>
            <a:r>
              <a:rPr kumimoji="1" lang="ja-JP" altLang="en-US" dirty="0" smtClean="0">
                <a:latin typeface="Helvetica"/>
                <a:cs typeface="Helvetica"/>
              </a:rPr>
              <a:t>を</a:t>
            </a:r>
            <a:r>
              <a:rPr kumimoji="1" lang="ja-JP" altLang="en-US" dirty="0" smtClean="0">
                <a:latin typeface="Helvetica"/>
                <a:cs typeface="Helvetica"/>
              </a:rPr>
              <a:t>探索し、総質量を面積で割ることで面密度を計算する</a:t>
            </a:r>
            <a:endParaRPr kumimoji="1" lang="en-US" altLang="ja-JP" dirty="0" smtClean="0">
              <a:latin typeface="Helvetica"/>
              <a:cs typeface="Helvetica"/>
            </a:endParaRPr>
          </a:p>
        </p:txBody>
      </p:sp>
      <p:pic>
        <p:nvPicPr>
          <p:cNvPr id="3" name="図 2"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0691" y="2308968"/>
            <a:ext cx="2872828" cy="938066"/>
          </a:xfrm>
          <a:prstGeom prst="rect">
            <a:avLst/>
          </a:prstGeom>
          <a:ln>
            <a:solidFill>
              <a:srgbClr val="FF0000"/>
            </a:solidFill>
          </a:ln>
        </p:spPr>
      </p:pic>
      <p:sp>
        <p:nvSpPr>
          <p:cNvPr id="14" name="テキスト ボックス 13"/>
          <p:cNvSpPr txBox="1"/>
          <p:nvPr/>
        </p:nvSpPr>
        <p:spPr>
          <a:xfrm>
            <a:off x="4980310" y="4253904"/>
            <a:ext cx="4163690" cy="646331"/>
          </a:xfrm>
          <a:prstGeom prst="rect">
            <a:avLst/>
          </a:prstGeom>
          <a:noFill/>
        </p:spPr>
        <p:txBody>
          <a:bodyPr wrap="square" rtlCol="0">
            <a:spAutoFit/>
          </a:bodyPr>
          <a:lstStyle/>
          <a:p>
            <a:pPr marL="342900" indent="-342900">
              <a:buFont typeface="+mj-ea"/>
              <a:buAutoNum type="circleNumDbPlain" startAt="4"/>
            </a:pPr>
            <a:r>
              <a:rPr kumimoji="1" lang="ja-JP" altLang="en-US" dirty="0" smtClean="0">
                <a:latin typeface="+mn-ea"/>
              </a:rPr>
              <a:t>平均相対速度をトレーサー</a:t>
            </a:r>
            <a:r>
              <a:rPr kumimoji="1" lang="en-US" altLang="ja-JP" i="1" dirty="0" err="1" smtClean="0">
                <a:latin typeface="+mn-ea"/>
              </a:rPr>
              <a:t>i</a:t>
            </a:r>
            <a:r>
              <a:rPr kumimoji="1" lang="en-US" altLang="ja-JP" i="1" dirty="0" smtClean="0">
                <a:latin typeface="Helvetica"/>
                <a:cs typeface="Helvetica"/>
              </a:rPr>
              <a:t> </a:t>
            </a:r>
            <a:r>
              <a:rPr kumimoji="1" lang="ja-JP" altLang="en-US" dirty="0" smtClean="0">
                <a:latin typeface="Helvetica"/>
                <a:cs typeface="Helvetica"/>
              </a:rPr>
              <a:t>の衝突</a:t>
            </a:r>
            <a:r>
              <a:rPr kumimoji="1" lang="ja-JP" altLang="en-US" dirty="0" smtClean="0">
                <a:latin typeface="+mn-ea"/>
              </a:rPr>
              <a:t>速度とみなす</a:t>
            </a:r>
            <a:endParaRPr kumimoji="1" lang="ja-JP" altLang="en-US" dirty="0">
              <a:latin typeface="+mn-ea"/>
            </a:endParaRPr>
          </a:p>
        </p:txBody>
      </p:sp>
      <p:grpSp>
        <p:nvGrpSpPr>
          <p:cNvPr id="18" name="図形グループ 17"/>
          <p:cNvGrpSpPr/>
          <p:nvPr/>
        </p:nvGrpSpPr>
        <p:grpSpPr>
          <a:xfrm>
            <a:off x="566030" y="1395608"/>
            <a:ext cx="4764276" cy="2488720"/>
            <a:chOff x="566030" y="1395608"/>
            <a:chExt cx="4764276" cy="2488720"/>
          </a:xfrm>
        </p:grpSpPr>
        <p:grpSp>
          <p:nvGrpSpPr>
            <p:cNvPr id="8" name="図形グループ 7"/>
            <p:cNvGrpSpPr/>
            <p:nvPr/>
          </p:nvGrpSpPr>
          <p:grpSpPr>
            <a:xfrm>
              <a:off x="566030" y="1395608"/>
              <a:ext cx="4321286" cy="2488720"/>
              <a:chOff x="903682" y="2801666"/>
              <a:chExt cx="3960392" cy="2222697"/>
            </a:xfrm>
          </p:grpSpPr>
          <p:grpSp>
            <p:nvGrpSpPr>
              <p:cNvPr id="9" name="図形グループ 8"/>
              <p:cNvGrpSpPr>
                <a:grpSpLocks noChangeAspect="1"/>
              </p:cNvGrpSpPr>
              <p:nvPr/>
            </p:nvGrpSpPr>
            <p:grpSpPr>
              <a:xfrm>
                <a:off x="1072193" y="2801666"/>
                <a:ext cx="3791881" cy="2222697"/>
                <a:chOff x="450842" y="1285853"/>
                <a:chExt cx="5055842" cy="2963595"/>
              </a:xfrm>
            </p:grpSpPr>
            <p:pic>
              <p:nvPicPr>
                <p:cNvPr id="11" name="図 10" descr="Morishima2015_fig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842" y="1285853"/>
                  <a:ext cx="4612642" cy="2677581"/>
                </a:xfrm>
                <a:prstGeom prst="rect">
                  <a:avLst/>
                </a:prstGeom>
              </p:spPr>
            </p:pic>
            <p:sp>
              <p:nvSpPr>
                <p:cNvPr id="12" name="線吹き出し 1 (枠付き) 11"/>
                <p:cNvSpPr/>
                <p:nvPr/>
              </p:nvSpPr>
              <p:spPr>
                <a:xfrm>
                  <a:off x="1745582" y="3839753"/>
                  <a:ext cx="1705902" cy="409695"/>
                </a:xfrm>
                <a:prstGeom prst="borderCallout1">
                  <a:avLst>
                    <a:gd name="adj1" fmla="val -1250"/>
                    <a:gd name="adj2" fmla="val 49698"/>
                    <a:gd name="adj3" fmla="val -268597"/>
                    <a:gd name="adj4" fmla="val 57097"/>
                  </a:avLst>
                </a:prstGeom>
                <a:noFill/>
                <a:ln w="25400">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err="1" smtClean="0">
                      <a:solidFill>
                        <a:srgbClr val="000000"/>
                      </a:solidFill>
                      <a:latin typeface="Helvetica"/>
                      <a:cs typeface="Helvetica"/>
                    </a:rPr>
                    <a:t>i</a:t>
                  </a:r>
                  <a:endParaRPr lang="ja-JP" altLang="en-US" i="1" dirty="0">
                    <a:solidFill>
                      <a:srgbClr val="000000"/>
                    </a:solidFill>
                    <a:latin typeface="Helvetica"/>
                    <a:cs typeface="Helvetica"/>
                  </a:endParaRPr>
                </a:p>
              </p:txBody>
            </p:sp>
            <p:sp>
              <p:nvSpPr>
                <p:cNvPr id="13" name="線吹き出し 1 (枠付き) 12"/>
                <p:cNvSpPr/>
                <p:nvPr/>
              </p:nvSpPr>
              <p:spPr>
                <a:xfrm>
                  <a:off x="3779227" y="1469532"/>
                  <a:ext cx="1727457" cy="415876"/>
                </a:xfrm>
                <a:prstGeom prst="borderCallout1">
                  <a:avLst>
                    <a:gd name="adj1" fmla="val 49492"/>
                    <a:gd name="adj2" fmla="val -974"/>
                    <a:gd name="adj3" fmla="val 206349"/>
                    <a:gd name="adj4" fmla="val -25693"/>
                  </a:avLst>
                </a:prstGeom>
                <a:noFill/>
                <a:ln w="25400">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smtClean="0">
                      <a:solidFill>
                        <a:srgbClr val="000000"/>
                      </a:solidFill>
                      <a:latin typeface="Helvetica"/>
                      <a:cs typeface="Helvetica"/>
                    </a:rPr>
                    <a:t>j</a:t>
                  </a:r>
                </a:p>
              </p:txBody>
            </p:sp>
          </p:grpSp>
          <p:sp>
            <p:nvSpPr>
              <p:cNvPr id="10" name="テキスト ボックス 9"/>
              <p:cNvSpPr txBox="1"/>
              <p:nvPr/>
            </p:nvSpPr>
            <p:spPr>
              <a:xfrm>
                <a:off x="903682" y="2857987"/>
                <a:ext cx="817640" cy="369332"/>
              </a:xfrm>
              <a:prstGeom prst="rect">
                <a:avLst/>
              </a:prstGeom>
              <a:noFill/>
            </p:spPr>
            <p:txBody>
              <a:bodyPr wrap="none" rtlCol="0">
                <a:spAutoFit/>
              </a:bodyPr>
              <a:lstStyle/>
              <a:p>
                <a:r>
                  <a:rPr kumimoji="1" lang="ja-JP" altLang="en-US" dirty="0" smtClean="0">
                    <a:latin typeface="Helvetica"/>
                    <a:cs typeface="Helvetica"/>
                  </a:rPr>
                  <a:t>領域</a:t>
                </a:r>
                <a:r>
                  <a:rPr kumimoji="1" lang="en-US" altLang="ja-JP" dirty="0" smtClean="0">
                    <a:latin typeface="Helvetica"/>
                    <a:cs typeface="Helvetica"/>
                  </a:rPr>
                  <a:t> </a:t>
                </a:r>
                <a:r>
                  <a:rPr kumimoji="1" lang="en-US" altLang="ja-JP" i="1" dirty="0" smtClean="0">
                    <a:latin typeface="Helvetica"/>
                    <a:cs typeface="Helvetica"/>
                  </a:rPr>
                  <a:t>i </a:t>
                </a:r>
                <a:endParaRPr kumimoji="1" lang="ja-JP" altLang="en-US" i="1" dirty="0">
                  <a:latin typeface="Helvetica"/>
                  <a:cs typeface="Helvetica"/>
                </a:endParaRPr>
              </a:p>
            </p:txBody>
          </p:sp>
        </p:grpSp>
        <p:sp>
          <p:nvSpPr>
            <p:cNvPr id="17" name="テキスト ボックス 16"/>
            <p:cNvSpPr txBox="1"/>
            <p:nvPr/>
          </p:nvSpPr>
          <p:spPr>
            <a:xfrm>
              <a:off x="3503439" y="3462976"/>
              <a:ext cx="1826867" cy="369332"/>
            </a:xfrm>
            <a:prstGeom prst="rect">
              <a:avLst/>
            </a:prstGeom>
            <a:noFill/>
          </p:spPr>
          <p:txBody>
            <a:bodyPr wrap="none" rtlCol="0">
              <a:spAutoFit/>
            </a:bodyPr>
            <a:lstStyle/>
            <a:p>
              <a:r>
                <a:rPr kumimoji="1" lang="en-US" altLang="ja-JP" dirty="0" err="1" smtClean="0">
                  <a:latin typeface="Helvetica"/>
                  <a:cs typeface="Helvetica"/>
                </a:rPr>
                <a:t>Morishima</a:t>
              </a:r>
              <a:r>
                <a:rPr kumimoji="1" lang="en-US" altLang="ja-JP" dirty="0" smtClean="0">
                  <a:latin typeface="Helvetica"/>
                  <a:cs typeface="Helvetica"/>
                </a:rPr>
                <a:t> 2015</a:t>
              </a:r>
              <a:endParaRPr kumimoji="1" lang="ja-JP" altLang="en-US" dirty="0">
                <a:latin typeface="Helvetica"/>
                <a:cs typeface="Helvetica"/>
              </a:endParaRPr>
            </a:p>
          </p:txBody>
        </p:sp>
      </p:grpSp>
      <p:sp>
        <p:nvSpPr>
          <p:cNvPr id="21" name="テキスト ボックス 20"/>
          <p:cNvSpPr txBox="1"/>
          <p:nvPr/>
        </p:nvSpPr>
        <p:spPr>
          <a:xfrm>
            <a:off x="292574" y="4255950"/>
            <a:ext cx="4273278" cy="646331"/>
          </a:xfrm>
          <a:prstGeom prst="rect">
            <a:avLst/>
          </a:prstGeom>
          <a:noFill/>
        </p:spPr>
        <p:txBody>
          <a:bodyPr wrap="square" rtlCol="0">
            <a:spAutoFit/>
          </a:bodyPr>
          <a:lstStyle/>
          <a:p>
            <a:pPr marL="342900" indent="-342900">
              <a:buFont typeface="+mj-ea"/>
              <a:buAutoNum type="circleNumDbPlain" startAt="3"/>
            </a:pPr>
            <a:r>
              <a:rPr kumimoji="1" lang="ja-JP" altLang="en-US" dirty="0" smtClean="0">
                <a:latin typeface="+mn-ea"/>
              </a:rPr>
              <a:t>トレーサー</a:t>
            </a:r>
            <a:r>
              <a:rPr kumimoji="1" lang="en-US" altLang="ja-JP" i="1" dirty="0" err="1" smtClean="0">
                <a:latin typeface="Helvetica"/>
                <a:cs typeface="Helvetica"/>
              </a:rPr>
              <a:t>i</a:t>
            </a:r>
            <a:r>
              <a:rPr kumimoji="1" lang="en-US" altLang="ja-JP" i="1" dirty="0" smtClean="0">
                <a:latin typeface="Helvetica"/>
                <a:cs typeface="Helvetica"/>
              </a:rPr>
              <a:t> </a:t>
            </a:r>
            <a:r>
              <a:rPr kumimoji="1" lang="ja-JP" altLang="en-US" dirty="0" smtClean="0">
                <a:latin typeface="+mn-ea"/>
              </a:rPr>
              <a:t>に対する</a:t>
            </a:r>
            <a:r>
              <a:rPr kumimoji="1" lang="en-US" altLang="ja-JP" i="1" dirty="0" smtClean="0">
                <a:latin typeface="Helvetica"/>
                <a:cs typeface="Helvetica"/>
              </a:rPr>
              <a:t>j </a:t>
            </a:r>
            <a:r>
              <a:rPr kumimoji="1" lang="ja-JP" altLang="en-US" dirty="0">
                <a:latin typeface="+mn-ea"/>
              </a:rPr>
              <a:t>の</a:t>
            </a:r>
            <a:r>
              <a:rPr kumimoji="1" lang="ja-JP" altLang="en-US" dirty="0" smtClean="0">
                <a:latin typeface="+mn-ea"/>
              </a:rPr>
              <a:t>相対速度をランダム速度で近似する</a:t>
            </a:r>
            <a:endParaRPr kumimoji="1" lang="ja-JP" altLang="en-US" dirty="0">
              <a:latin typeface="+mn-ea"/>
            </a:endParaRPr>
          </a:p>
        </p:txBody>
      </p:sp>
      <p:sp>
        <p:nvSpPr>
          <p:cNvPr id="24" name="テキスト ボックス 23"/>
          <p:cNvSpPr txBox="1"/>
          <p:nvPr/>
        </p:nvSpPr>
        <p:spPr>
          <a:xfrm>
            <a:off x="1311815" y="6045007"/>
            <a:ext cx="1338828" cy="369332"/>
          </a:xfrm>
          <a:prstGeom prst="rect">
            <a:avLst/>
          </a:prstGeom>
          <a:noFill/>
        </p:spPr>
        <p:txBody>
          <a:bodyPr wrap="none" rtlCol="0">
            <a:spAutoFit/>
          </a:bodyPr>
          <a:lstStyle/>
          <a:p>
            <a:r>
              <a:rPr kumimoji="1" lang="ja-JP" altLang="en-US" dirty="0" smtClean="0"/>
              <a:t>相対離心率</a:t>
            </a:r>
            <a:endParaRPr kumimoji="1" lang="ja-JP" altLang="en-US" dirty="0"/>
          </a:p>
        </p:txBody>
      </p:sp>
      <p:sp>
        <p:nvSpPr>
          <p:cNvPr id="25" name="テキスト ボックス 24"/>
          <p:cNvSpPr txBox="1"/>
          <p:nvPr/>
        </p:nvSpPr>
        <p:spPr>
          <a:xfrm>
            <a:off x="2791974" y="6042855"/>
            <a:ext cx="1800493" cy="369332"/>
          </a:xfrm>
          <a:prstGeom prst="rect">
            <a:avLst/>
          </a:prstGeom>
          <a:noFill/>
        </p:spPr>
        <p:txBody>
          <a:bodyPr wrap="none" rtlCol="0">
            <a:spAutoFit/>
          </a:bodyPr>
          <a:lstStyle/>
          <a:p>
            <a:r>
              <a:rPr kumimoji="1" lang="ja-JP" altLang="en-US" dirty="0"/>
              <a:t>相対軌道傾斜</a:t>
            </a:r>
            <a:r>
              <a:rPr kumimoji="1" lang="ja-JP" altLang="en-US" dirty="0" smtClean="0"/>
              <a:t>角</a:t>
            </a:r>
            <a:endParaRPr kumimoji="1" lang="ja-JP" altLang="en-US" dirty="0"/>
          </a:p>
        </p:txBody>
      </p:sp>
      <p:sp>
        <p:nvSpPr>
          <p:cNvPr id="26" name="テキスト ボックス 25"/>
          <p:cNvSpPr txBox="1"/>
          <p:nvPr/>
        </p:nvSpPr>
        <p:spPr>
          <a:xfrm>
            <a:off x="3498505" y="4913779"/>
            <a:ext cx="1582484" cy="369332"/>
          </a:xfrm>
          <a:prstGeom prst="rect">
            <a:avLst/>
          </a:prstGeom>
          <a:noFill/>
        </p:spPr>
        <p:txBody>
          <a:bodyPr wrap="none" rtlCol="0">
            <a:spAutoFit/>
          </a:bodyPr>
          <a:lstStyle/>
          <a:p>
            <a:r>
              <a:rPr kumimoji="1" lang="ja-JP" altLang="en-US" dirty="0" smtClean="0"/>
              <a:t>ケプラー速度</a:t>
            </a:r>
            <a:endParaRPr kumimoji="1" lang="ja-JP" altLang="en-US" dirty="0"/>
          </a:p>
        </p:txBody>
      </p:sp>
      <p:pic>
        <p:nvPicPr>
          <p:cNvPr id="29" name="図 2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3924" y="5277034"/>
            <a:ext cx="3155006" cy="617697"/>
          </a:xfrm>
          <a:prstGeom prst="rect">
            <a:avLst/>
          </a:prstGeom>
        </p:spPr>
      </p:pic>
      <p:pic>
        <p:nvPicPr>
          <p:cNvPr id="30" name="図 2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94027" y="3957597"/>
            <a:ext cx="374132" cy="205773"/>
          </a:xfrm>
          <a:prstGeom prst="rect">
            <a:avLst/>
          </a:prstGeom>
        </p:spPr>
      </p:pic>
      <p:pic>
        <p:nvPicPr>
          <p:cNvPr id="31" name="図 3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89747" y="1970456"/>
            <a:ext cx="378251" cy="243161"/>
          </a:xfrm>
          <a:prstGeom prst="rect">
            <a:avLst/>
          </a:prstGeom>
        </p:spPr>
      </p:pic>
      <p:pic>
        <p:nvPicPr>
          <p:cNvPr id="32" name="図 31"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00983" y="5098445"/>
            <a:ext cx="1938966" cy="864931"/>
          </a:xfrm>
          <a:prstGeom prst="rect">
            <a:avLst/>
          </a:prstGeom>
          <a:ln>
            <a:solidFill>
              <a:srgbClr val="FF0000"/>
            </a:solidFill>
          </a:ln>
        </p:spPr>
      </p:pic>
      <p:cxnSp>
        <p:nvCxnSpPr>
          <p:cNvPr id="34" name="直線矢印コネクタ 33"/>
          <p:cNvCxnSpPr/>
          <p:nvPr/>
        </p:nvCxnSpPr>
        <p:spPr>
          <a:xfrm flipV="1">
            <a:off x="2260673" y="5845405"/>
            <a:ext cx="0" cy="23594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9" name="直線矢印コネクタ 38"/>
          <p:cNvCxnSpPr/>
          <p:nvPr/>
        </p:nvCxnSpPr>
        <p:spPr>
          <a:xfrm flipV="1">
            <a:off x="3118330" y="5845405"/>
            <a:ext cx="0" cy="23594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4" name="直線矢印コネクタ 43"/>
          <p:cNvCxnSpPr/>
          <p:nvPr/>
        </p:nvCxnSpPr>
        <p:spPr>
          <a:xfrm>
            <a:off x="3689085" y="5277034"/>
            <a:ext cx="0" cy="23588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8614303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初期条件</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9</a:t>
            </a:fld>
            <a:endParaRPr lang="en-US"/>
          </a:p>
        </p:txBody>
      </p:sp>
      <p:grpSp>
        <p:nvGrpSpPr>
          <p:cNvPr id="7" name="図形グループ 6"/>
          <p:cNvGrpSpPr/>
          <p:nvPr/>
        </p:nvGrpSpPr>
        <p:grpSpPr>
          <a:xfrm>
            <a:off x="6984123" y="749545"/>
            <a:ext cx="2002114" cy="1852779"/>
            <a:chOff x="6984123" y="749545"/>
            <a:chExt cx="2002114" cy="1852779"/>
          </a:xfrm>
        </p:grpSpPr>
        <p:pic>
          <p:nvPicPr>
            <p:cNvPr id="8" name="図 7" descr="Ejection_cone30equidistant_v1011curl_3D.pdf"/>
            <p:cNvPicPr>
              <a:picLocks noChangeAspect="1"/>
            </p:cNvPicPr>
            <p:nvPr/>
          </p:nvPicPr>
          <p:blipFill rotWithShape="1">
            <a:blip r:embed="rId2">
              <a:extLst>
                <a:ext uri="{28A0092B-C50C-407E-A947-70E740481C1C}">
                  <a14:useLocalDpi xmlns:a14="http://schemas.microsoft.com/office/drawing/2010/main" val="0"/>
                </a:ext>
              </a:extLst>
            </a:blip>
            <a:srcRect l="26112" t="11157" r="18185" b="11808"/>
            <a:stretch/>
          </p:blipFill>
          <p:spPr>
            <a:xfrm>
              <a:off x="7199742" y="749545"/>
              <a:ext cx="1786495" cy="1852779"/>
            </a:xfrm>
            <a:prstGeom prst="rect">
              <a:avLst/>
            </a:prstGeom>
          </p:spPr>
        </p:pic>
        <p:pic>
          <p:nvPicPr>
            <p:cNvPr id="9" name="図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84123" y="1123171"/>
              <a:ext cx="626929" cy="299836"/>
            </a:xfrm>
            <a:prstGeom prst="rect">
              <a:avLst/>
            </a:prstGeom>
          </p:spPr>
        </p:pic>
        <p:pic>
          <p:nvPicPr>
            <p:cNvPr id="10" name="図 9"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84860" y="2110560"/>
              <a:ext cx="901377" cy="300459"/>
            </a:xfrm>
            <a:prstGeom prst="rect">
              <a:avLst/>
            </a:prstGeom>
          </p:spPr>
        </p:pic>
      </p:grpSp>
      <p:sp>
        <p:nvSpPr>
          <p:cNvPr id="11" name="テキスト ボックス 10"/>
          <p:cNvSpPr txBox="1"/>
          <p:nvPr/>
        </p:nvSpPr>
        <p:spPr>
          <a:xfrm>
            <a:off x="7107490" y="3260430"/>
            <a:ext cx="2036474" cy="369332"/>
          </a:xfrm>
          <a:prstGeom prst="rect">
            <a:avLst/>
          </a:prstGeom>
          <a:noFill/>
        </p:spPr>
        <p:txBody>
          <a:bodyPr wrap="none" rtlCol="0">
            <a:spAutoFit/>
          </a:bodyPr>
          <a:lstStyle/>
          <a:p>
            <a:r>
              <a:rPr kumimoji="1" lang="en-US" altLang="ja-JP" dirty="0" smtClean="0">
                <a:latin typeface="Helvetica"/>
                <a:cs typeface="Helvetica"/>
              </a:rPr>
              <a:t>L2</a:t>
            </a:r>
            <a:r>
              <a:rPr kumimoji="1" lang="ja-JP" altLang="en-US" dirty="0" smtClean="0">
                <a:latin typeface="Helvetica"/>
                <a:cs typeface="Helvetica"/>
              </a:rPr>
              <a:t>方向に</a:t>
            </a:r>
            <a:r>
              <a:rPr kumimoji="1" lang="ja-JP" altLang="en-US" dirty="0" smtClean="0"/>
              <a:t>コーン状</a:t>
            </a:r>
            <a:endParaRPr kumimoji="1" lang="ja-JP" altLang="en-US" dirty="0"/>
          </a:p>
        </p:txBody>
      </p:sp>
      <p:sp>
        <p:nvSpPr>
          <p:cNvPr id="12" name="テキスト ボックス 11"/>
          <p:cNvSpPr txBox="1"/>
          <p:nvPr/>
        </p:nvSpPr>
        <p:spPr>
          <a:xfrm>
            <a:off x="6881994" y="2804255"/>
            <a:ext cx="2275119" cy="369332"/>
          </a:xfrm>
          <a:prstGeom prst="rect">
            <a:avLst/>
          </a:prstGeom>
          <a:noFill/>
        </p:spPr>
        <p:txBody>
          <a:bodyPr wrap="none" rtlCol="0">
            <a:spAutoFit/>
          </a:bodyPr>
          <a:lstStyle/>
          <a:p>
            <a:r>
              <a:rPr kumimoji="1" lang="ja-JP" altLang="en-US" dirty="0" smtClean="0">
                <a:latin typeface="Helvetica"/>
                <a:cs typeface="Helvetica"/>
              </a:rPr>
              <a:t>点</a:t>
            </a:r>
            <a:r>
              <a:rPr kumimoji="1" lang="en-US" altLang="ja-JP" dirty="0" smtClean="0">
                <a:latin typeface="Helvetica"/>
                <a:cs typeface="Helvetica"/>
              </a:rPr>
              <a:t>(1,0)</a:t>
            </a:r>
            <a:r>
              <a:rPr kumimoji="1" lang="ja-JP" altLang="en-US" dirty="0" smtClean="0">
                <a:latin typeface="Helvetica"/>
                <a:cs typeface="Helvetica"/>
              </a:rPr>
              <a:t>で衝突し放出</a:t>
            </a:r>
            <a:endParaRPr kumimoji="1" lang="ja-JP" altLang="en-US" dirty="0">
              <a:latin typeface="Helvetica"/>
              <a:cs typeface="Helvetica"/>
            </a:endParaRPr>
          </a:p>
        </p:txBody>
      </p:sp>
      <p:sp>
        <p:nvSpPr>
          <p:cNvPr id="13" name="テキスト ボックス 12"/>
          <p:cNvSpPr txBox="1"/>
          <p:nvPr/>
        </p:nvSpPr>
        <p:spPr>
          <a:xfrm>
            <a:off x="7074203" y="3691075"/>
            <a:ext cx="2069797" cy="369332"/>
          </a:xfrm>
          <a:prstGeom prst="rect">
            <a:avLst/>
          </a:prstGeom>
          <a:noFill/>
        </p:spPr>
        <p:txBody>
          <a:bodyPr wrap="none" rtlCol="0">
            <a:spAutoFit/>
          </a:bodyPr>
          <a:lstStyle/>
          <a:p>
            <a:r>
              <a:rPr kumimoji="1" lang="ja-JP" altLang="en-US" dirty="0" smtClean="0"/>
              <a:t>脱出速度</a:t>
            </a:r>
            <a:r>
              <a:rPr kumimoji="1" lang="en-US" altLang="ja-JP" dirty="0" smtClean="0">
                <a:latin typeface="Helvetica"/>
                <a:cs typeface="Helvetica"/>
              </a:rPr>
              <a:t>1.0-1.1</a:t>
            </a:r>
            <a:r>
              <a:rPr kumimoji="1" lang="ja-JP" altLang="en-US" dirty="0" smtClean="0"/>
              <a:t>倍</a:t>
            </a:r>
            <a:endParaRPr kumimoji="1" lang="ja-JP" altLang="en-US" dirty="0"/>
          </a:p>
        </p:txBody>
      </p:sp>
      <p:sp>
        <p:nvSpPr>
          <p:cNvPr id="14" name="テキスト ボックス 13"/>
          <p:cNvSpPr txBox="1"/>
          <p:nvPr/>
        </p:nvSpPr>
        <p:spPr>
          <a:xfrm>
            <a:off x="7073941" y="4130475"/>
            <a:ext cx="2083172" cy="369332"/>
          </a:xfrm>
          <a:prstGeom prst="rect">
            <a:avLst/>
          </a:prstGeom>
          <a:noFill/>
        </p:spPr>
        <p:txBody>
          <a:bodyPr wrap="none" rtlCol="0">
            <a:spAutoFit/>
          </a:bodyPr>
          <a:lstStyle/>
          <a:p>
            <a:r>
              <a:rPr kumimoji="1" lang="ja-JP" altLang="en-US" dirty="0" smtClean="0"/>
              <a:t>トレーサー</a:t>
            </a:r>
            <a:r>
              <a:rPr kumimoji="1" lang="en-US" altLang="ja-JP" dirty="0" smtClean="0">
                <a:latin typeface="Helvetica"/>
                <a:cs typeface="Helvetica"/>
              </a:rPr>
              <a:t>1000</a:t>
            </a:r>
            <a:r>
              <a:rPr kumimoji="1" lang="ja-JP" altLang="en-US" dirty="0" smtClean="0"/>
              <a:t>個</a:t>
            </a:r>
            <a:endParaRPr kumimoji="1" lang="ja-JP" altLang="en-US" dirty="0"/>
          </a:p>
        </p:txBody>
      </p:sp>
      <p:pic>
        <p:nvPicPr>
          <p:cNvPr id="15" name="図 14"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3704" y="4669178"/>
            <a:ext cx="1608521" cy="228622"/>
          </a:xfrm>
          <a:prstGeom prst="rect">
            <a:avLst/>
          </a:prstGeom>
        </p:spPr>
      </p:pic>
      <p:pic>
        <p:nvPicPr>
          <p:cNvPr id="16" name="図 15"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63704" y="5058513"/>
            <a:ext cx="1127892" cy="300230"/>
          </a:xfrm>
          <a:prstGeom prst="rect">
            <a:avLst/>
          </a:prstGeom>
        </p:spPr>
      </p:pic>
      <p:sp>
        <p:nvSpPr>
          <p:cNvPr id="17" name="テキスト ボックス 16"/>
          <p:cNvSpPr txBox="1"/>
          <p:nvPr/>
        </p:nvSpPr>
        <p:spPr>
          <a:xfrm>
            <a:off x="7044335" y="5465379"/>
            <a:ext cx="2081049" cy="646331"/>
          </a:xfrm>
          <a:prstGeom prst="rect">
            <a:avLst/>
          </a:prstGeom>
          <a:noFill/>
        </p:spPr>
        <p:txBody>
          <a:bodyPr wrap="square" rtlCol="0">
            <a:spAutoFit/>
          </a:bodyPr>
          <a:lstStyle/>
          <a:p>
            <a:r>
              <a:rPr kumimoji="1" lang="ja-JP" altLang="en-US" dirty="0" smtClean="0"/>
              <a:t>トレーサー同士の重力は無視した</a:t>
            </a:r>
            <a:endParaRPr kumimoji="1" lang="ja-JP" altLang="en-US" dirty="0"/>
          </a:p>
        </p:txBody>
      </p:sp>
      <p:grpSp>
        <p:nvGrpSpPr>
          <p:cNvPr id="18" name="図形グループ 17"/>
          <p:cNvGrpSpPr/>
          <p:nvPr/>
        </p:nvGrpSpPr>
        <p:grpSpPr>
          <a:xfrm>
            <a:off x="6601715" y="1558758"/>
            <a:ext cx="607594" cy="852261"/>
            <a:chOff x="7068445" y="1680304"/>
            <a:chExt cx="607594" cy="852261"/>
          </a:xfrm>
        </p:grpSpPr>
        <p:sp>
          <p:nvSpPr>
            <p:cNvPr id="19" name="テキスト ボックス 18"/>
            <p:cNvSpPr txBox="1"/>
            <p:nvPr/>
          </p:nvSpPr>
          <p:spPr>
            <a:xfrm>
              <a:off x="7330352" y="2163233"/>
              <a:ext cx="300082" cy="369332"/>
            </a:xfrm>
            <a:prstGeom prst="rect">
              <a:avLst/>
            </a:prstGeom>
            <a:noFill/>
          </p:spPr>
          <p:txBody>
            <a:bodyPr wrap="none" rtlCol="0">
              <a:spAutoFit/>
            </a:bodyPr>
            <a:lstStyle/>
            <a:p>
              <a:r>
                <a:rPr kumimoji="1" lang="en-US" altLang="ja-JP" dirty="0" smtClean="0">
                  <a:latin typeface="Helvetica"/>
                  <a:cs typeface="Helvetica"/>
                </a:rPr>
                <a:t>x</a:t>
              </a:r>
              <a:endParaRPr kumimoji="1" lang="ja-JP" altLang="en-US" dirty="0">
                <a:latin typeface="Helvetica"/>
                <a:cs typeface="Helvetica"/>
              </a:endParaRPr>
            </a:p>
          </p:txBody>
        </p:sp>
        <p:grpSp>
          <p:nvGrpSpPr>
            <p:cNvPr id="20" name="図形グループ 19"/>
            <p:cNvGrpSpPr/>
            <p:nvPr/>
          </p:nvGrpSpPr>
          <p:grpSpPr>
            <a:xfrm>
              <a:off x="7323054" y="1794902"/>
              <a:ext cx="352985" cy="538939"/>
              <a:chOff x="7323054" y="1794902"/>
              <a:chExt cx="352985" cy="538939"/>
            </a:xfrm>
          </p:grpSpPr>
          <p:cxnSp>
            <p:nvCxnSpPr>
              <p:cNvPr id="23" name="直線矢印コネクタ 22"/>
              <p:cNvCxnSpPr/>
              <p:nvPr/>
            </p:nvCxnSpPr>
            <p:spPr>
              <a:xfrm>
                <a:off x="7339724" y="2216160"/>
                <a:ext cx="336315" cy="11768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4" name="直線矢印コネクタ 23"/>
              <p:cNvCxnSpPr/>
              <p:nvPr/>
            </p:nvCxnSpPr>
            <p:spPr>
              <a:xfrm flipV="1">
                <a:off x="7326519" y="1977672"/>
                <a:ext cx="269855" cy="23848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5" name="直線矢印コネクタ 24"/>
              <p:cNvCxnSpPr/>
              <p:nvPr/>
            </p:nvCxnSpPr>
            <p:spPr>
              <a:xfrm flipH="1" flipV="1">
                <a:off x="7323054" y="1794902"/>
                <a:ext cx="8152" cy="43063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1" name="テキスト ボックス 20"/>
            <p:cNvSpPr txBox="1"/>
            <p:nvPr/>
          </p:nvSpPr>
          <p:spPr>
            <a:xfrm>
              <a:off x="7319805" y="1680304"/>
              <a:ext cx="300082" cy="369332"/>
            </a:xfrm>
            <a:prstGeom prst="rect">
              <a:avLst/>
            </a:prstGeom>
            <a:noFill/>
          </p:spPr>
          <p:txBody>
            <a:bodyPr wrap="none" rtlCol="0">
              <a:spAutoFit/>
            </a:bodyPr>
            <a:lstStyle/>
            <a:p>
              <a:r>
                <a:rPr kumimoji="1" lang="en-US" altLang="ja-JP" dirty="0" smtClean="0">
                  <a:latin typeface="Helvetica"/>
                  <a:cs typeface="Helvetica"/>
                </a:rPr>
                <a:t>y</a:t>
              </a:r>
              <a:endParaRPr kumimoji="1" lang="ja-JP" altLang="en-US" dirty="0">
                <a:latin typeface="Helvetica"/>
                <a:cs typeface="Helvetica"/>
              </a:endParaRPr>
            </a:p>
          </p:txBody>
        </p:sp>
        <p:sp>
          <p:nvSpPr>
            <p:cNvPr id="22" name="テキスト ボックス 21"/>
            <p:cNvSpPr txBox="1"/>
            <p:nvPr/>
          </p:nvSpPr>
          <p:spPr>
            <a:xfrm>
              <a:off x="7068445" y="1767162"/>
              <a:ext cx="300082" cy="369332"/>
            </a:xfrm>
            <a:prstGeom prst="rect">
              <a:avLst/>
            </a:prstGeom>
            <a:noFill/>
          </p:spPr>
          <p:txBody>
            <a:bodyPr wrap="none" rtlCol="0">
              <a:spAutoFit/>
            </a:bodyPr>
            <a:lstStyle/>
            <a:p>
              <a:r>
                <a:rPr kumimoji="1" lang="en-US" altLang="ja-JP" dirty="0" smtClean="0">
                  <a:latin typeface="Helvetica"/>
                  <a:cs typeface="Helvetica"/>
                </a:rPr>
                <a:t>z</a:t>
              </a:r>
              <a:endParaRPr kumimoji="1" lang="ja-JP" altLang="en-US" dirty="0">
                <a:latin typeface="Helvetica"/>
                <a:cs typeface="Helvetica"/>
              </a:endParaRPr>
            </a:p>
          </p:txBody>
        </p:sp>
      </p:grpSp>
      <p:sp>
        <p:nvSpPr>
          <p:cNvPr id="26" name="テキスト ボックス 25"/>
          <p:cNvSpPr txBox="1"/>
          <p:nvPr/>
        </p:nvSpPr>
        <p:spPr>
          <a:xfrm>
            <a:off x="394720" y="827891"/>
            <a:ext cx="4339650" cy="369332"/>
          </a:xfrm>
          <a:prstGeom prst="rect">
            <a:avLst/>
          </a:prstGeom>
          <a:noFill/>
        </p:spPr>
        <p:txBody>
          <a:bodyPr wrap="none" rtlCol="0">
            <a:spAutoFit/>
          </a:bodyPr>
          <a:lstStyle/>
          <a:p>
            <a:r>
              <a:rPr kumimoji="1" lang="ja-JP" altLang="en-US" dirty="0" smtClean="0"/>
              <a:t>巨大衝突に伴って放出された破片を模擬</a:t>
            </a:r>
            <a:endParaRPr kumimoji="1" lang="ja-JP" altLang="en-US" dirty="0"/>
          </a:p>
        </p:txBody>
      </p:sp>
    </p:spTree>
    <p:extLst>
      <p:ext uri="{BB962C8B-B14F-4D97-AF65-F5344CB8AC3E}">
        <p14:creationId xmlns:p14="http://schemas.microsoft.com/office/powerpoint/2010/main" val="35127275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ペーパー">
      <a:maj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schemas.microsoft.com/office/infopath/2007/PartnerControls"/>
    <ds:schemaRef ds:uri="http://schemas.microsoft.com/sharepoint/v3/field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3389</TotalTime>
  <Words>1631</Words>
  <Application>Microsoft Macintosh PowerPoint</Application>
  <PresentationFormat>画面に合わせる (4:3)</PresentationFormat>
  <Paragraphs>336</Paragraphs>
  <Slides>28</Slides>
  <Notes>5</Notes>
  <HiddenSlides>0</HiddenSlides>
  <MMClips>0</MMClips>
  <ScaleCrop>false</ScaleCrop>
  <HeadingPairs>
    <vt:vector size="4" baseType="variant">
      <vt:variant>
        <vt:lpstr>テーマ</vt:lpstr>
      </vt:variant>
      <vt:variant>
        <vt:i4>1</vt:i4>
      </vt:variant>
      <vt:variant>
        <vt:lpstr>スライド タイトル</vt:lpstr>
      </vt:variant>
      <vt:variant>
        <vt:i4>28</vt:i4>
      </vt:variant>
    </vt:vector>
  </HeadingPairs>
  <TitlesOfParts>
    <vt:vector size="29" baseType="lpstr">
      <vt:lpstr>Office Theme</vt:lpstr>
      <vt:lpstr>巨大衝突ステージにおける 衝突破壊の重要性</vt:lpstr>
      <vt:lpstr>太陽系における巨大衝突ステージ</vt:lpstr>
      <vt:lpstr>太陽系外における巨大衝突ステージ</vt:lpstr>
      <vt:lpstr>先行研究</vt:lpstr>
      <vt:lpstr>研究目的</vt:lpstr>
      <vt:lpstr>手法</vt:lpstr>
      <vt:lpstr>統計的手法による破壊の取り扱い</vt:lpstr>
      <vt:lpstr>統計的手法　面密度と衝突速度</vt:lpstr>
      <vt:lpstr>初期条件</vt:lpstr>
      <vt:lpstr>結果　破片の軌道と質量の時間進化</vt:lpstr>
      <vt:lpstr>まとめ</vt:lpstr>
      <vt:lpstr>PowerPoint プレゼンテーション</vt:lpstr>
      <vt:lpstr>今後の課題</vt:lpstr>
      <vt:lpstr>背景</vt:lpstr>
      <vt:lpstr>N体計算のテスト</vt:lpstr>
      <vt:lpstr>N体計算のテスト</vt:lpstr>
      <vt:lpstr>N体計算のコスト</vt:lpstr>
      <vt:lpstr>統計的手法のテスト</vt:lpstr>
      <vt:lpstr>デブリ円盤内の衝突破壊</vt:lpstr>
      <vt:lpstr>デブリ円盤の観測</vt:lpstr>
      <vt:lpstr>軌道要素</vt:lpstr>
      <vt:lpstr>4次のエルミート法</vt:lpstr>
      <vt:lpstr>4次のエルミート法</vt:lpstr>
      <vt:lpstr>4次のエルミート法</vt:lpstr>
      <vt:lpstr>独立タイムステップ</vt:lpstr>
      <vt:lpstr>PowerPoint プレゼンテーション</vt:lpstr>
      <vt:lpstr>PowerPoint プレゼンテーション</vt:lpstr>
      <vt:lpstr>PowerPoint プレゼンテーション</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巨大衝突ステージにおける衝突破壊の重要性</dc:title>
  <dc:subject>N体計算・統計的手法のハイブリッドコードの開発</dc:subject>
  <dc:creator>磯谷和秀</dc:creator>
  <cp:keywords/>
  <dc:description/>
  <cp:lastModifiedBy>Isoya Kazuhide</cp:lastModifiedBy>
  <cp:revision>759</cp:revision>
  <cp:lastPrinted>2017-07-19T07:20:08Z</cp:lastPrinted>
  <dcterms:created xsi:type="dcterms:W3CDTF">2010-04-12T23:12:02Z</dcterms:created>
  <dcterms:modified xsi:type="dcterms:W3CDTF">2017-07-19T11:25:01Z</dcterms:modified>
  <cp:category/>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